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1"/>
  </p:notesMasterIdLst>
  <p:sldIdLst>
    <p:sldId id="257" r:id="rId2"/>
    <p:sldId id="320" r:id="rId3"/>
    <p:sldId id="260" r:id="rId4"/>
    <p:sldId id="321" r:id="rId5"/>
    <p:sldId id="319" r:id="rId6"/>
    <p:sldId id="259" r:id="rId7"/>
    <p:sldId id="261" r:id="rId8"/>
    <p:sldId id="262" r:id="rId9"/>
    <p:sldId id="269" r:id="rId10"/>
    <p:sldId id="268" r:id="rId11"/>
    <p:sldId id="263" r:id="rId12"/>
    <p:sldId id="264" r:id="rId13"/>
    <p:sldId id="265" r:id="rId14"/>
    <p:sldId id="266" r:id="rId15"/>
    <p:sldId id="267" r:id="rId16"/>
    <p:sldId id="270" r:id="rId17"/>
    <p:sldId id="271" r:id="rId18"/>
    <p:sldId id="322" r:id="rId19"/>
    <p:sldId id="323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6" r:id="rId37"/>
    <p:sldId id="334" r:id="rId38"/>
    <p:sldId id="335" r:id="rId39"/>
    <p:sldId id="333" r:id="rId40"/>
    <p:sldId id="286" r:id="rId41"/>
    <p:sldId id="287" r:id="rId42"/>
    <p:sldId id="337" r:id="rId43"/>
    <p:sldId id="318" r:id="rId44"/>
    <p:sldId id="289" r:id="rId45"/>
    <p:sldId id="291" r:id="rId46"/>
    <p:sldId id="293" r:id="rId47"/>
    <p:sldId id="294" r:id="rId48"/>
    <p:sldId id="295" r:id="rId49"/>
    <p:sldId id="296" r:id="rId50"/>
    <p:sldId id="297" r:id="rId51"/>
    <p:sldId id="338" r:id="rId52"/>
    <p:sldId id="317" r:id="rId53"/>
    <p:sldId id="339" r:id="rId54"/>
    <p:sldId id="340" r:id="rId55"/>
    <p:sldId id="316" r:id="rId56"/>
    <p:sldId id="301" r:id="rId57"/>
    <p:sldId id="303" r:id="rId58"/>
    <p:sldId id="302" r:id="rId59"/>
    <p:sldId id="304" r:id="rId60"/>
    <p:sldId id="305" r:id="rId61"/>
    <p:sldId id="306" r:id="rId62"/>
    <p:sldId id="341" r:id="rId63"/>
    <p:sldId id="342" r:id="rId64"/>
    <p:sldId id="307" r:id="rId65"/>
    <p:sldId id="343" r:id="rId66"/>
    <p:sldId id="308" r:id="rId67"/>
    <p:sldId id="344" r:id="rId68"/>
    <p:sldId id="309" r:id="rId69"/>
    <p:sldId id="345" r:id="rId70"/>
    <p:sldId id="310" r:id="rId71"/>
    <p:sldId id="311" r:id="rId72"/>
    <p:sldId id="346" r:id="rId73"/>
    <p:sldId id="313" r:id="rId74"/>
    <p:sldId id="312" r:id="rId75"/>
    <p:sldId id="314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7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1" r:id="rId100"/>
    <p:sldId id="370" r:id="rId101"/>
    <p:sldId id="372" r:id="rId102"/>
    <p:sldId id="373" r:id="rId103"/>
    <p:sldId id="374" r:id="rId104"/>
    <p:sldId id="375" r:id="rId105"/>
    <p:sldId id="376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8" r:id="rId138"/>
    <p:sldId id="409" r:id="rId139"/>
    <p:sldId id="410" r:id="rId140"/>
    <p:sldId id="411" r:id="rId141"/>
    <p:sldId id="412" r:id="rId142"/>
    <p:sldId id="413" r:id="rId143"/>
    <p:sldId id="414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7" r:id="rId156"/>
    <p:sldId id="426" r:id="rId157"/>
    <p:sldId id="428" r:id="rId158"/>
    <p:sldId id="429" r:id="rId159"/>
    <p:sldId id="458" r:id="rId160"/>
    <p:sldId id="459" r:id="rId161"/>
    <p:sldId id="460" r:id="rId162"/>
    <p:sldId id="461" r:id="rId163"/>
    <p:sldId id="462" r:id="rId164"/>
    <p:sldId id="463" r:id="rId165"/>
    <p:sldId id="464" r:id="rId166"/>
    <p:sldId id="465" r:id="rId167"/>
    <p:sldId id="466" r:id="rId168"/>
    <p:sldId id="467" r:id="rId169"/>
    <p:sldId id="468" r:id="rId170"/>
    <p:sldId id="469" r:id="rId171"/>
    <p:sldId id="470" r:id="rId172"/>
    <p:sldId id="471" r:id="rId173"/>
    <p:sldId id="472" r:id="rId174"/>
    <p:sldId id="473" r:id="rId175"/>
    <p:sldId id="474" r:id="rId176"/>
    <p:sldId id="475" r:id="rId177"/>
    <p:sldId id="476" r:id="rId178"/>
    <p:sldId id="477" r:id="rId179"/>
    <p:sldId id="478" r:id="rId180"/>
    <p:sldId id="479" r:id="rId181"/>
    <p:sldId id="480" r:id="rId182"/>
    <p:sldId id="481" r:id="rId183"/>
    <p:sldId id="482" r:id="rId184"/>
    <p:sldId id="483" r:id="rId185"/>
    <p:sldId id="484" r:id="rId186"/>
    <p:sldId id="485" r:id="rId187"/>
    <p:sldId id="486" r:id="rId188"/>
    <p:sldId id="487" r:id="rId189"/>
    <p:sldId id="488" r:id="rId190"/>
    <p:sldId id="489" r:id="rId191"/>
    <p:sldId id="457" r:id="rId192"/>
    <p:sldId id="437" r:id="rId193"/>
    <p:sldId id="490" r:id="rId194"/>
    <p:sldId id="491" r:id="rId195"/>
    <p:sldId id="492" r:id="rId196"/>
    <p:sldId id="493" r:id="rId197"/>
    <p:sldId id="494" r:id="rId198"/>
    <p:sldId id="495" r:id="rId199"/>
    <p:sldId id="456" r:id="rId2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08" autoAdjust="0"/>
  </p:normalViewPr>
  <p:slideViewPr>
    <p:cSldViewPr>
      <p:cViewPr varScale="1">
        <p:scale>
          <a:sx n="40" d="100"/>
          <a:sy n="40" d="100"/>
        </p:scale>
        <p:origin x="196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2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EDEE9-7B6B-40BA-9C66-53A53F004103}" type="datetimeFigureOut">
              <a:rPr lang="en-US" smtClean="0"/>
              <a:pPr/>
              <a:t>27-Jul-22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A4894-E640-4C49-AA78-A8F57F949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http://tools.jboss.org/downloads/jbosstools/juno/4.0.1.Final.html#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 in thread "main" 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org.hibernate.TransientObjectException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object references an unsaved transient instance - save the transient instance before flushing: 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Fix this :</a:t>
            </a:r>
          </a:p>
          <a:p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the relationship is bidirectional  so update USER_ID only once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"history" table="USER_HISTORY" inverse="true" cascade="save-update"&gt;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"POSITION"/&gt;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the relationship is bidirectional  so update USER_ID only once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"history" table="USER_HISTORY" inverse="true" cascade="save-update"&gt;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"POSITION"/&gt;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User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total;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goal;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getTotal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total;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setTotal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total)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this.total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total;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getGoal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goal;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setGoal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goal)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this.goal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goal;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this.id =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getUser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user;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setUser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(User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this.user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user;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User {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name;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User() {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this.id =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getName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name;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setName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name)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this.name = name;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proteinData.setUser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historyItem.setUser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history.add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table="PROTEINDATA"&gt;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&lt;id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&lt;generator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"foreign" &gt;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&lt;param name=</a:t>
            </a:r>
            <a:r>
              <a:rPr lang="pt-B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"property"&gt;user&lt;/param&gt;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&lt;/generator&gt;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&lt;one-to-one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"user" class="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constrained="true"/&gt;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"total"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"TOTAL"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"goal"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"GOAL"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&lt;/class&gt;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---------------------------------------------END-----------------------------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User.hbm.xml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table="USERS"&gt;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&lt;id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&lt;generator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"identity"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java.lang.String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&lt;/property&gt;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&lt;one-to-one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class="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cascade="save-update" 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"history" table="USER_HISTORY" inverse="true" cascade="save-update"&gt;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"POSITION"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&lt;/class&gt;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&lt;?xml version=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"1.0"?&gt;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&lt;!DOCTYPE hibernate-mapping PUBLIC "-//Hibernate/Hibernate Mapping DTD 3.0//EN"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"http://hibernate.sourceforge.net/hibernate-mapping-3.0.dtd"&gt;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Generated May 3, 2016 12:52:02 AM by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Hibernate Tools 3.4.0.CR1 --&gt;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&lt;hibernate-mapping&gt;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&lt;class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org.training.GoalAlert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table="GOALALERT"&gt;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&lt;id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&lt;generator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"increment"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"message"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java.lang.String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"MESSAGE"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&lt;/class&gt;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&lt;/hibernate-mapping&gt;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package </a:t>
            </a:r>
            <a:r>
              <a:rPr lang="en-US" dirty="0" err="1"/>
              <a:t>org.training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java.util.ArrayList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java.util.Collection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java.util.HashMap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java.util.List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java.util.Map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class User {</a:t>
            </a:r>
          </a:p>
          <a:p>
            <a:endParaRPr lang="en-US" dirty="0"/>
          </a:p>
          <a:p>
            <a:r>
              <a:rPr lang="en-US" dirty="0"/>
              <a:t>	private </a:t>
            </a:r>
            <a:r>
              <a:rPr lang="en-US" dirty="0" err="1"/>
              <a:t>int</a:t>
            </a:r>
            <a:r>
              <a:rPr lang="en-US" dirty="0"/>
              <a:t> id;</a:t>
            </a:r>
          </a:p>
          <a:p>
            <a:r>
              <a:rPr lang="en-US" dirty="0"/>
              <a:t>	private String name;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private </a:t>
            </a:r>
            <a:r>
              <a:rPr lang="en-US" dirty="0" err="1"/>
              <a:t>ProteinData</a:t>
            </a:r>
            <a:r>
              <a:rPr lang="en-US" dirty="0"/>
              <a:t> </a:t>
            </a:r>
            <a:r>
              <a:rPr lang="en-US" dirty="0" err="1"/>
              <a:t>proteinData</a:t>
            </a:r>
            <a:r>
              <a:rPr lang="en-US" dirty="0"/>
              <a:t> 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User(){</a:t>
            </a:r>
          </a:p>
          <a:p>
            <a:r>
              <a:rPr lang="en-US" dirty="0"/>
              <a:t>		</a:t>
            </a:r>
            <a:r>
              <a:rPr lang="en-US" dirty="0" err="1"/>
              <a:t>setProteinData</a:t>
            </a:r>
            <a:r>
              <a:rPr lang="en-US" dirty="0"/>
              <a:t>(new </a:t>
            </a:r>
            <a:r>
              <a:rPr lang="en-US" dirty="0" err="1"/>
              <a:t>ProteinData</a:t>
            </a:r>
            <a:r>
              <a:rPr lang="en-US" dirty="0"/>
              <a:t>());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private List&lt;</a:t>
            </a:r>
            <a:r>
              <a:rPr lang="en-US" dirty="0" err="1"/>
              <a:t>UserHistory</a:t>
            </a:r>
            <a:r>
              <a:rPr lang="en-US" dirty="0"/>
              <a:t>&gt; history = new </a:t>
            </a:r>
            <a:r>
              <a:rPr lang="en-US" dirty="0" err="1"/>
              <a:t>ArrayList</a:t>
            </a:r>
            <a:r>
              <a:rPr lang="en-US" dirty="0"/>
              <a:t>&lt;&gt;();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private GoalAlert </a:t>
            </a:r>
            <a:r>
              <a:rPr lang="en-US" dirty="0" err="1"/>
              <a:t>goalAlert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public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getId</a:t>
            </a:r>
            <a:r>
              <a:rPr lang="en-US" dirty="0"/>
              <a:t>() {</a:t>
            </a:r>
          </a:p>
          <a:p>
            <a:r>
              <a:rPr lang="en-US" dirty="0"/>
              <a:t>		return id;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void </a:t>
            </a:r>
            <a:r>
              <a:rPr lang="en-US" dirty="0" err="1"/>
              <a:t>setId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id) {</a:t>
            </a:r>
          </a:p>
          <a:p>
            <a:r>
              <a:rPr lang="en-US" dirty="0"/>
              <a:t>		this.id = id;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String </a:t>
            </a:r>
            <a:r>
              <a:rPr lang="en-US" dirty="0" err="1"/>
              <a:t>getName</a:t>
            </a:r>
            <a:r>
              <a:rPr lang="en-US" dirty="0"/>
              <a:t>() {</a:t>
            </a:r>
          </a:p>
          <a:p>
            <a:r>
              <a:rPr lang="en-US" dirty="0"/>
              <a:t>		return name;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void </a:t>
            </a:r>
            <a:r>
              <a:rPr lang="en-US" dirty="0" err="1"/>
              <a:t>setName</a:t>
            </a:r>
            <a:r>
              <a:rPr lang="en-US" dirty="0"/>
              <a:t>(String name) {</a:t>
            </a:r>
          </a:p>
          <a:p>
            <a:r>
              <a:rPr lang="en-US" dirty="0"/>
              <a:t>		this.name = name;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</a:t>
            </a:r>
            <a:r>
              <a:rPr lang="en-US" dirty="0" err="1"/>
              <a:t>ProteinData</a:t>
            </a:r>
            <a:r>
              <a:rPr lang="en-US" dirty="0"/>
              <a:t> </a:t>
            </a:r>
            <a:r>
              <a:rPr lang="en-US" dirty="0" err="1"/>
              <a:t>getProteinData</a:t>
            </a:r>
            <a:r>
              <a:rPr lang="en-US" dirty="0"/>
              <a:t>() {</a:t>
            </a:r>
          </a:p>
          <a:p>
            <a:r>
              <a:rPr lang="en-US" dirty="0"/>
              <a:t>		return </a:t>
            </a:r>
            <a:r>
              <a:rPr lang="en-US" dirty="0" err="1"/>
              <a:t>proteinData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void </a:t>
            </a:r>
            <a:r>
              <a:rPr lang="en-US" dirty="0" err="1"/>
              <a:t>setProteinData</a:t>
            </a:r>
            <a:r>
              <a:rPr lang="en-US" dirty="0"/>
              <a:t>(</a:t>
            </a:r>
            <a:r>
              <a:rPr lang="en-US" dirty="0" err="1"/>
              <a:t>ProteinData</a:t>
            </a:r>
            <a:r>
              <a:rPr lang="en-US" dirty="0"/>
              <a:t> </a:t>
            </a:r>
            <a:r>
              <a:rPr lang="en-US" dirty="0" err="1"/>
              <a:t>proteinData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  <a:r>
              <a:rPr lang="en-US" dirty="0" err="1"/>
              <a:t>this.proteinData</a:t>
            </a:r>
            <a:r>
              <a:rPr lang="en-US" dirty="0"/>
              <a:t> = </a:t>
            </a:r>
            <a:r>
              <a:rPr lang="en-US" dirty="0" err="1"/>
              <a:t>proteinData</a:t>
            </a:r>
            <a:r>
              <a:rPr lang="en-US" dirty="0"/>
              <a:t>;</a:t>
            </a:r>
          </a:p>
          <a:p>
            <a:r>
              <a:rPr lang="en-US" dirty="0"/>
              <a:t>		</a:t>
            </a:r>
            <a:r>
              <a:rPr lang="en-US" dirty="0" err="1"/>
              <a:t>proteinData.setUser</a:t>
            </a:r>
            <a:r>
              <a:rPr lang="en-US" dirty="0"/>
              <a:t>(this);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List&lt;</a:t>
            </a:r>
            <a:r>
              <a:rPr lang="en-US" dirty="0" err="1"/>
              <a:t>UserHistory</a:t>
            </a:r>
            <a:r>
              <a:rPr lang="en-US" dirty="0"/>
              <a:t>&gt; </a:t>
            </a:r>
            <a:r>
              <a:rPr lang="en-US" dirty="0" err="1"/>
              <a:t>getHistory</a:t>
            </a:r>
            <a:r>
              <a:rPr lang="en-US" dirty="0"/>
              <a:t>() {</a:t>
            </a:r>
          </a:p>
          <a:p>
            <a:r>
              <a:rPr lang="en-US" dirty="0"/>
              <a:t>		return history;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void </a:t>
            </a:r>
            <a:r>
              <a:rPr lang="en-US" dirty="0" err="1"/>
              <a:t>setHistory</a:t>
            </a:r>
            <a:r>
              <a:rPr lang="en-US" dirty="0"/>
              <a:t>(List&lt;</a:t>
            </a:r>
            <a:r>
              <a:rPr lang="en-US" dirty="0" err="1"/>
              <a:t>UserHistory</a:t>
            </a:r>
            <a:r>
              <a:rPr lang="en-US" dirty="0"/>
              <a:t>&gt; history) {</a:t>
            </a:r>
          </a:p>
          <a:p>
            <a:r>
              <a:rPr lang="en-US" dirty="0"/>
              <a:t>		</a:t>
            </a:r>
            <a:r>
              <a:rPr lang="en-US" dirty="0" err="1"/>
              <a:t>this.history</a:t>
            </a:r>
            <a:r>
              <a:rPr lang="en-US" dirty="0"/>
              <a:t> = history;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public void </a:t>
            </a:r>
            <a:r>
              <a:rPr lang="en-US" dirty="0" err="1"/>
              <a:t>addHistory</a:t>
            </a:r>
            <a:r>
              <a:rPr lang="en-US" dirty="0"/>
              <a:t>(</a:t>
            </a:r>
            <a:r>
              <a:rPr lang="en-US" dirty="0" err="1"/>
              <a:t>UserHistory</a:t>
            </a:r>
            <a:r>
              <a:rPr lang="en-US" dirty="0"/>
              <a:t> </a:t>
            </a:r>
            <a:r>
              <a:rPr lang="en-US" dirty="0" err="1"/>
              <a:t>historyItem</a:t>
            </a:r>
            <a:r>
              <a:rPr lang="en-US" dirty="0"/>
              <a:t>){</a:t>
            </a:r>
          </a:p>
          <a:p>
            <a:r>
              <a:rPr lang="en-US" dirty="0"/>
              <a:t>		</a:t>
            </a:r>
            <a:r>
              <a:rPr lang="en-US" dirty="0" err="1"/>
              <a:t>historyItem.setUser</a:t>
            </a:r>
            <a:r>
              <a:rPr lang="en-US" dirty="0"/>
              <a:t>(this);</a:t>
            </a:r>
          </a:p>
          <a:p>
            <a:r>
              <a:rPr lang="en-US" dirty="0"/>
              <a:t>		</a:t>
            </a:r>
            <a:r>
              <a:rPr lang="en-US" dirty="0" err="1"/>
              <a:t>history.add</a:t>
            </a:r>
            <a:r>
              <a:rPr lang="en-US" dirty="0"/>
              <a:t>(</a:t>
            </a:r>
            <a:r>
              <a:rPr lang="en-US" dirty="0" err="1"/>
              <a:t>historyItem</a:t>
            </a:r>
            <a:r>
              <a:rPr lang="en-US" dirty="0"/>
              <a:t>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GoalAlert </a:t>
            </a:r>
            <a:r>
              <a:rPr lang="en-US" dirty="0" err="1"/>
              <a:t>getGoalAlert</a:t>
            </a:r>
            <a:r>
              <a:rPr lang="en-US" dirty="0"/>
              <a:t>() {</a:t>
            </a:r>
          </a:p>
          <a:p>
            <a:r>
              <a:rPr lang="en-US" dirty="0"/>
              <a:t>		return </a:t>
            </a:r>
            <a:r>
              <a:rPr lang="en-US" dirty="0" err="1"/>
              <a:t>goalAlert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public void </a:t>
            </a:r>
            <a:r>
              <a:rPr lang="en-US" dirty="0" err="1"/>
              <a:t>setGoalAlert</a:t>
            </a:r>
            <a:r>
              <a:rPr lang="en-US" dirty="0"/>
              <a:t>(GoalAlert </a:t>
            </a:r>
            <a:r>
              <a:rPr lang="en-US" dirty="0" err="1"/>
              <a:t>goalAlert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  <a:r>
              <a:rPr lang="en-US" dirty="0" err="1"/>
              <a:t>this.goalAlert</a:t>
            </a:r>
            <a:r>
              <a:rPr lang="en-US" dirty="0"/>
              <a:t> = </a:t>
            </a:r>
            <a:r>
              <a:rPr lang="en-US" dirty="0" err="1"/>
              <a:t>goalAlert</a:t>
            </a:r>
            <a:r>
              <a:rPr lang="en-US" dirty="0"/>
              <a:t>;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table="USERS"&gt;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&lt;id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&lt;generator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"identity"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java.lang.String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&lt;/property&gt;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&lt;one-to-one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class="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cascade="save-update" 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"history" table="USER_HISTORY" inverse="true" cascade="save-update"&gt;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"POSITION"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&lt;join table=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"USER_GOALALERT" optional="true"&gt;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&lt;many-to-one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"GOALALERT_ID"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not-null=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"true"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"true"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"save-update"/&gt;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&lt;/join&gt;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&lt;/class&gt;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package </a:t>
            </a:r>
            <a:r>
              <a:rPr lang="en-US" dirty="0" err="1"/>
              <a:t>org.training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java.util.Date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java.util.Map.Entry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org.hibernate.Session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class Program {</a:t>
            </a:r>
          </a:p>
          <a:p>
            <a:endParaRPr lang="en-US" dirty="0"/>
          </a:p>
          <a:p>
            <a:r>
              <a:rPr lang="en-US" dirty="0"/>
              <a:t>	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("Hello Hibernate!!!");</a:t>
            </a:r>
          </a:p>
          <a:p>
            <a:endParaRPr lang="en-US" dirty="0"/>
          </a:p>
          <a:p>
            <a:r>
              <a:rPr lang="en-US" dirty="0"/>
              <a:t>		Session </a:t>
            </a:r>
            <a:r>
              <a:rPr lang="en-US" dirty="0" err="1"/>
              <a:t>session</a:t>
            </a:r>
            <a:r>
              <a:rPr lang="en-US" dirty="0"/>
              <a:t> = </a:t>
            </a:r>
            <a:r>
              <a:rPr lang="en-US" dirty="0" err="1"/>
              <a:t>HibernateUtilities.getSessionFactory</a:t>
            </a:r>
            <a:r>
              <a:rPr lang="en-US" dirty="0"/>
              <a:t>().</a:t>
            </a:r>
            <a:r>
              <a:rPr lang="en-US" dirty="0" err="1"/>
              <a:t>openSession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		User </a:t>
            </a:r>
            <a:r>
              <a:rPr lang="en-US" dirty="0" err="1"/>
              <a:t>user</a:t>
            </a:r>
            <a:r>
              <a:rPr lang="en-US" dirty="0"/>
              <a:t> = new User();</a:t>
            </a:r>
          </a:p>
          <a:p>
            <a:r>
              <a:rPr lang="en-US" dirty="0"/>
              <a:t>		</a:t>
            </a:r>
            <a:r>
              <a:rPr lang="en-US" dirty="0" err="1"/>
              <a:t>user.setName</a:t>
            </a:r>
            <a:r>
              <a:rPr lang="en-US" dirty="0"/>
              <a:t>("</a:t>
            </a:r>
            <a:r>
              <a:rPr lang="en-US" dirty="0" err="1"/>
              <a:t>vinodh</a:t>
            </a:r>
            <a:r>
              <a:rPr lang="en-US" dirty="0"/>
              <a:t>");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name to </a:t>
            </a:r>
            <a:r>
              <a:rPr lang="en-US" dirty="0" err="1"/>
              <a:t>vinodh</a:t>
            </a:r>
            <a:r>
              <a:rPr lang="en-US" dirty="0"/>
              <a:t>"));</a:t>
            </a:r>
          </a:p>
          <a:p>
            <a:r>
              <a:rPr lang="en-US" dirty="0"/>
              <a:t>		</a:t>
            </a:r>
            <a:r>
              <a:rPr lang="en-US" dirty="0" err="1"/>
              <a:t>user.getProteinData</a:t>
            </a:r>
            <a:r>
              <a:rPr lang="en-US" dirty="0"/>
              <a:t>().</a:t>
            </a:r>
            <a:r>
              <a:rPr lang="en-US" dirty="0" err="1"/>
              <a:t>setGoal</a:t>
            </a:r>
            <a:r>
              <a:rPr lang="en-US" dirty="0"/>
              <a:t>(250);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the goal to 250"));</a:t>
            </a:r>
          </a:p>
          <a:p>
            <a:r>
              <a:rPr lang="en-US" dirty="0"/>
              <a:t>		</a:t>
            </a:r>
            <a:r>
              <a:rPr lang="en-US" dirty="0" err="1"/>
              <a:t>user.setGoalAlert</a:t>
            </a:r>
            <a:r>
              <a:rPr lang="en-US" dirty="0"/>
              <a:t>(new GoalAlert("Congratulations"));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(user);</a:t>
            </a:r>
          </a:p>
          <a:p>
            <a:r>
              <a:rPr lang="en-US" dirty="0"/>
              <a:t>		</a:t>
            </a:r>
            <a:r>
              <a:rPr lang="en-US" dirty="0" err="1"/>
              <a:t>session.getTransaction</a:t>
            </a:r>
            <a:r>
              <a:rPr lang="en-US" dirty="0"/>
              <a:t>().commit();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		User </a:t>
            </a:r>
            <a:r>
              <a:rPr lang="en-US" dirty="0" err="1"/>
              <a:t>loadedUser</a:t>
            </a:r>
            <a:r>
              <a:rPr lang="en-US" dirty="0"/>
              <a:t> = (User) </a:t>
            </a:r>
            <a:r>
              <a:rPr lang="en-US" dirty="0" err="1"/>
              <a:t>session.get</a:t>
            </a:r>
            <a:r>
              <a:rPr lang="en-US" dirty="0"/>
              <a:t>(</a:t>
            </a:r>
            <a:r>
              <a:rPr lang="en-US" dirty="0" err="1"/>
              <a:t>User.class</a:t>
            </a:r>
            <a:r>
              <a:rPr lang="en-US" dirty="0"/>
              <a:t>, 1);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("Name : " + </a:t>
            </a:r>
            <a:r>
              <a:rPr lang="en-US" dirty="0" err="1"/>
              <a:t>loadedUser.getName</a:t>
            </a:r>
            <a:r>
              <a:rPr lang="en-US" dirty="0"/>
              <a:t>());</a:t>
            </a:r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("Goal : " + </a:t>
            </a:r>
            <a:r>
              <a:rPr lang="en-US" dirty="0" err="1"/>
              <a:t>loadedUser.getProteinData</a:t>
            </a:r>
            <a:r>
              <a:rPr lang="en-US" dirty="0"/>
              <a:t>().</a:t>
            </a:r>
            <a:r>
              <a:rPr lang="en-US" dirty="0" err="1"/>
              <a:t>getGoal</a:t>
            </a:r>
            <a:r>
              <a:rPr lang="en-US" dirty="0"/>
              <a:t>());</a:t>
            </a:r>
          </a:p>
          <a:p>
            <a:endParaRPr lang="en-US" dirty="0"/>
          </a:p>
          <a:p>
            <a:r>
              <a:rPr lang="en-US" dirty="0"/>
              <a:t>		for (</a:t>
            </a:r>
            <a:r>
              <a:rPr lang="en-US" dirty="0" err="1"/>
              <a:t>UserHistory</a:t>
            </a:r>
            <a:r>
              <a:rPr lang="en-US" dirty="0"/>
              <a:t> history : </a:t>
            </a:r>
            <a:r>
              <a:rPr lang="en-US" dirty="0" err="1"/>
              <a:t>loadedUser.getHistory</a:t>
            </a:r>
            <a:r>
              <a:rPr lang="en-US" dirty="0"/>
              <a:t>()) {</a:t>
            </a:r>
          </a:p>
          <a:p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history.getEntryTime</a:t>
            </a:r>
            <a:r>
              <a:rPr lang="en-US" dirty="0"/>
              <a:t>().</a:t>
            </a:r>
            <a:r>
              <a:rPr lang="en-US" dirty="0" err="1"/>
              <a:t>toString</a:t>
            </a:r>
            <a:r>
              <a:rPr lang="en-US" dirty="0"/>
              <a:t>() + " "</a:t>
            </a:r>
          </a:p>
          <a:p>
            <a:r>
              <a:rPr lang="en-US" dirty="0"/>
              <a:t>					+ </a:t>
            </a:r>
            <a:r>
              <a:rPr lang="en-US" dirty="0" err="1"/>
              <a:t>history.getEntry</a:t>
            </a:r>
            <a:r>
              <a:rPr lang="en-US" dirty="0"/>
              <a:t>());</a:t>
            </a:r>
          </a:p>
          <a:p>
            <a:r>
              <a:rPr lang="en-US" dirty="0"/>
              <a:t>		}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loadedUser.getProteinData</a:t>
            </a:r>
            <a:r>
              <a:rPr lang="en-US" dirty="0"/>
              <a:t>().</a:t>
            </a:r>
            <a:r>
              <a:rPr lang="en-US" dirty="0" err="1"/>
              <a:t>setTotal</a:t>
            </a:r>
            <a:r>
              <a:rPr lang="en-US" dirty="0"/>
              <a:t>(</a:t>
            </a:r>
          </a:p>
          <a:p>
            <a:r>
              <a:rPr lang="en-US" dirty="0"/>
              <a:t>				</a:t>
            </a:r>
            <a:r>
              <a:rPr lang="en-US" dirty="0" err="1"/>
              <a:t>loadedUser.getProteinData</a:t>
            </a:r>
            <a:r>
              <a:rPr lang="en-US" dirty="0"/>
              <a:t>().</a:t>
            </a:r>
            <a:r>
              <a:rPr lang="en-US" dirty="0" err="1"/>
              <a:t>getTotal</a:t>
            </a:r>
            <a:r>
              <a:rPr lang="en-US" dirty="0"/>
              <a:t>() + 50);</a:t>
            </a:r>
          </a:p>
          <a:p>
            <a:r>
              <a:rPr lang="en-US" dirty="0"/>
              <a:t>		</a:t>
            </a:r>
            <a:r>
              <a:rPr lang="en-US" dirty="0" err="1"/>
              <a:t>loadedUser.addHistory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"Added 50 protein"));</a:t>
            </a:r>
          </a:p>
          <a:p>
            <a:r>
              <a:rPr lang="en-US" dirty="0"/>
              <a:t>		</a:t>
            </a:r>
            <a:r>
              <a:rPr lang="en-US" dirty="0" err="1"/>
              <a:t>session.getTransaction</a:t>
            </a:r>
            <a:r>
              <a:rPr lang="en-US" dirty="0"/>
              <a:t>().commit();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HibernateUtilities.getSessionFactory</a:t>
            </a:r>
            <a:r>
              <a:rPr lang="en-US" dirty="0"/>
              <a:t>().close();</a:t>
            </a:r>
          </a:p>
          <a:p>
            <a:endParaRPr lang="en-US" dirty="0"/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java.util.ArrayList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java.util.HashSet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java.util.List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java.util.Set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User {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id;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name;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Entity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one to one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User(){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value-type using Set collection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private Set&lt;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HashSet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value-type using List collection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private List&lt;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value-type using Map collection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private Map&lt;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String,UserHistory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HashMap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value-type using Collection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//private Collection&lt;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Entity Type using List collection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//one user is having many history's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 = 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//many to many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Set&lt;GoalAlert&gt;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HashSet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&lt;GoalAlert&gt;();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Set&lt;GoalAlert&gt;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(Set&lt;GoalAlert&gt;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setId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id)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this.id = id;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getName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name;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setName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name)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this.name = name;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define a one to one relationship bidirectional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proteinData.setUser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(List&lt;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provide a functionality to achieve one user is assigned many history's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 directional functionality is 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achived</a:t>
            </a:r>
            <a:endParaRPr lang="en-US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one history is assigned to a particular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historyItem.setUser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//many history's is assigned to particular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history.add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historyItem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GoalAlert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//return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(GoalAlert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Collection&lt;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(Collection&lt;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Map&lt;String,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(Map&lt;String,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public Set&lt;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(Set&lt;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public List&lt;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return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(List&lt;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history) {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history;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&lt;?xml version=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"1.0"?&gt;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&lt;!DOCTYPE hibernate-mapping PUBLIC "-//Hibernate/Hibernate Mapping DTD 3.0//EN"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"http://hibernate.sourceforge.net/hibernate-mapping-3.0.dtd"&gt;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Generated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Nov 24, 2015 4:28:39 PM by Hibernate Tools 3.4.0.CR1 --&gt;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&lt;hibernate-mapping&gt;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&lt;class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table="USERS"&gt;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&lt;id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&lt;generator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"identity"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type="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java.lang.String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component mapping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&lt;component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name="total" type="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name="TOTAL"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name="goal" type="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&lt;column name="GOAL"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&lt;/property&gt;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&lt;/component&gt;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value type mapping Set&lt;&gt; collection using &lt;set&gt; element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&lt;set name="history" table="USERS_HISTORY"&gt;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Foreign Key Column In USERS_HISTORY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&lt;composite-element class="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type="date" column="ENTRY_TIME"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name="entry" type="string" column="ENTRY"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&lt;/composite-element&gt;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&lt;/set&gt;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value type mapping List&lt;&gt; collection using &lt;list&gt; element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&lt;list name="history" table="USERS_HISTORY"&gt;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Foreign Key Column In USERS_HISTORY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column="POSITION"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&lt;composite-element class="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type="date" column="ENTRY_TIME"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name="entry" type="string" column="ENTRY"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&lt;/composite-element&gt;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value type mapping Map&lt;&gt; collection using &lt;map&gt; element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&lt;map name="history" table="USERS_HISTORY"&gt;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Foreign Key Column In USERS_HISTORY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column="ID"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&lt;map-key type="string" column="ENTRY_IDENTIFIER"/&gt;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&lt;composite-element class="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type="date" column="ENTRY_TIME"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name="entry" type="string" column="ENTRY"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&lt;/composite-element&gt;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&lt;/map&gt;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value type mapping Collection&lt;&gt; collection using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idbag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element --&gt;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idbag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name="history" table="USERS_HISTORY"&gt;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&lt;collection-id type="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column="ID"&gt;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&lt;generator class="increment"/&gt;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&lt;/collection-id&gt;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Foreign Key Column In USERS_HISTORY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&lt;composite-element class="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entryTime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type="date" column="ENTRY_TIME"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&lt;property name="entry" type="string" column="ENTRY"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&lt;/composite-element&gt;</a:t>
            </a:r>
          </a:p>
          <a:p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idbag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 Entity type mapping List collection </a:t>
            </a:r>
            <a:r>
              <a:rPr 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a list element 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"history" table="USERS_HISTORY" inverse="true" cascade="save-update"&gt;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&lt;list-index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"POSITION"/&gt;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org.training.UserHistory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&lt;/list&gt;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&lt;one-to-one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class="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cascade="save-update" 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 using the join table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&lt;join table="USER_GOALALERT" optional="true"&gt;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column="USER_ID"/&gt;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&lt;many-to-one name="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column="GOALALERT_ID"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not-null="true"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unique="true"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cascade="save-update"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&lt;/join&gt; --&gt;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&lt;set name=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goalAlerts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table="USER_GOALALERT" cascade="save-update"&gt;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&lt;key 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"USER_ID"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&lt;many-to-many class=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org.training.GoalAlert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column=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"GOALALERT_ID" /&gt;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&lt;/set&gt;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&lt;/class&gt;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&lt;/hibernate-mapping&gt;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Program {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static void main(String[]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("Hello Hibernate!!!");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open a new session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HibernateUtilities.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getSessionFactory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openSession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//save the data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//begin a transaction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session.beginTransaction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User(); // transient state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user.setName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vinodh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adding an history to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user.addHistory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Date(), "set the name to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vinodh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user.getProteinData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setGoal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(250);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adding history to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user.addHistory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Date(), "set the goal to 250"));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user.getGoalAlerts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().add(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GoalAlert("Congratulations!"));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user.getGoalAlerts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().add(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GoalAlert("You did it!"));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save only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session.save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(user); // Persistent  state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//commit the transaction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session.getTransaction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().commit();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Get the data back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//begin a transaction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session.beginTransaction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//User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(User)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session.load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User.class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(User)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session.get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("Name : " +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loadedUser.getName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("Goal : " +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loadedUser.getProteinData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getGoal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retrieving  the history's from loaded user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retrieving  the history's from loaded user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history :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loadedUser.getHistory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 {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history.getEntryTime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toString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+" "+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history.getEntry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//manipulate the loaded user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loadedUser.getProteinData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setTotal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loadedUser.getProteinData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getTotal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+ 50);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user.addHistory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UserHistory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Date(), "Added 50 Protein"));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Auto - Updated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session.getTransaction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().commit();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//close the session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session.close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package </a:t>
            </a:r>
            <a:r>
              <a:rPr lang="en-US" dirty="0" err="1"/>
              <a:t>org.training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java.util.Date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java.util.Map.Entry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org.hibernate.Session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class Program {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("Hello Hibernate!!!");</a:t>
            </a:r>
          </a:p>
          <a:p>
            <a:r>
              <a:rPr lang="en-US" dirty="0"/>
              <a:t>		</a:t>
            </a:r>
            <a:r>
              <a:rPr lang="en-US" dirty="0" err="1"/>
              <a:t>PopulateSampleData</a:t>
            </a:r>
            <a:r>
              <a:rPr lang="en-US" dirty="0"/>
              <a:t>();	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	</a:t>
            </a:r>
            <a:r>
              <a:rPr lang="en-US" dirty="0" err="1"/>
              <a:t>HibernateUtilities.getSessionFactory</a:t>
            </a:r>
            <a:r>
              <a:rPr lang="en-US" dirty="0"/>
              <a:t>().close();</a:t>
            </a:r>
          </a:p>
          <a:p>
            <a:endParaRPr lang="en-US" dirty="0"/>
          </a:p>
          <a:p>
            <a:r>
              <a:rPr lang="en-US" dirty="0"/>
              <a:t>	}</a:t>
            </a:r>
          </a:p>
          <a:p>
            <a:r>
              <a:rPr lang="en-US" dirty="0"/>
              <a:t>	private static void </a:t>
            </a:r>
            <a:r>
              <a:rPr lang="en-US" dirty="0" err="1"/>
              <a:t>PopulateSampleData</a:t>
            </a:r>
            <a:r>
              <a:rPr lang="en-US" dirty="0"/>
              <a:t>() {</a:t>
            </a:r>
          </a:p>
          <a:p>
            <a:r>
              <a:rPr lang="en-US" dirty="0"/>
              <a:t>		Session </a:t>
            </a:r>
            <a:r>
              <a:rPr lang="en-US" dirty="0" err="1"/>
              <a:t>session</a:t>
            </a:r>
            <a:r>
              <a:rPr lang="en-US" dirty="0"/>
              <a:t> = </a:t>
            </a:r>
            <a:r>
              <a:rPr lang="en-US" dirty="0" err="1"/>
              <a:t>HibernateUtilities.getSessionFactory</a:t>
            </a:r>
            <a:r>
              <a:rPr lang="en-US" dirty="0"/>
              <a:t>().</a:t>
            </a:r>
            <a:r>
              <a:rPr lang="en-US" dirty="0" err="1"/>
              <a:t>openSession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vinodh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</a:t>
            </a:r>
            <a:r>
              <a:rPr lang="en-US" dirty="0" err="1"/>
              <a:t>Vinodh</a:t>
            </a:r>
            <a:r>
              <a:rPr lang="en-US" dirty="0"/>
              <a:t>", 500, 50, "Good job", "You made it!");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vinodh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kumar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("Kumar", 300, 20, "Taco time!");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kumar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mahendra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</a:t>
            </a:r>
            <a:r>
              <a:rPr lang="en-US" dirty="0" err="1"/>
              <a:t>Mahendra</a:t>
            </a:r>
            <a:r>
              <a:rPr lang="en-US" dirty="0"/>
              <a:t>", 250, 200, "Yes!!!");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mahendra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  <a:r>
              <a:rPr lang="en-US" dirty="0" err="1"/>
              <a:t>session.getTransaction</a:t>
            </a:r>
            <a:r>
              <a:rPr lang="en-US" dirty="0"/>
              <a:t>().commit();</a:t>
            </a:r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private static User </a:t>
            </a:r>
            <a:r>
              <a:rPr lang="en-US" dirty="0" err="1"/>
              <a:t>CreateUser</a:t>
            </a:r>
            <a:r>
              <a:rPr lang="en-US" dirty="0"/>
              <a:t>(String name, </a:t>
            </a:r>
            <a:r>
              <a:rPr lang="en-US" dirty="0" err="1"/>
              <a:t>int</a:t>
            </a:r>
            <a:r>
              <a:rPr lang="en-US" dirty="0"/>
              <a:t> goal, </a:t>
            </a:r>
            <a:r>
              <a:rPr lang="en-US" dirty="0" err="1"/>
              <a:t>int</a:t>
            </a:r>
            <a:r>
              <a:rPr lang="en-US" dirty="0"/>
              <a:t> total, String ... alerts){</a:t>
            </a:r>
          </a:p>
          <a:p>
            <a:r>
              <a:rPr lang="en-US" dirty="0"/>
              <a:t>		User </a:t>
            </a:r>
            <a:r>
              <a:rPr lang="en-US" dirty="0" err="1"/>
              <a:t>user</a:t>
            </a:r>
            <a:r>
              <a:rPr lang="en-US" dirty="0"/>
              <a:t> = new User();</a:t>
            </a:r>
          </a:p>
          <a:p>
            <a:r>
              <a:rPr lang="en-US" dirty="0"/>
              <a:t>		</a:t>
            </a:r>
            <a:r>
              <a:rPr lang="en-US" dirty="0" err="1"/>
              <a:t>user.setName</a:t>
            </a:r>
            <a:r>
              <a:rPr lang="en-US" dirty="0"/>
              <a:t>(name);</a:t>
            </a:r>
          </a:p>
          <a:p>
            <a:r>
              <a:rPr lang="en-US" dirty="0"/>
              <a:t>		</a:t>
            </a:r>
            <a:r>
              <a:rPr lang="en-US" dirty="0" err="1"/>
              <a:t>user.getProteinData</a:t>
            </a:r>
            <a:r>
              <a:rPr lang="en-US" dirty="0"/>
              <a:t>().</a:t>
            </a:r>
            <a:r>
              <a:rPr lang="en-US" dirty="0" err="1"/>
              <a:t>setGoal</a:t>
            </a:r>
            <a:r>
              <a:rPr lang="en-US" dirty="0"/>
              <a:t>(goal);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goal to " + goal));</a:t>
            </a:r>
          </a:p>
          <a:p>
            <a:r>
              <a:rPr lang="en-US" dirty="0"/>
              <a:t>		</a:t>
            </a:r>
            <a:r>
              <a:rPr lang="en-US" dirty="0" err="1"/>
              <a:t>user.getProteinData</a:t>
            </a:r>
            <a:r>
              <a:rPr lang="en-US" dirty="0"/>
              <a:t>().</a:t>
            </a:r>
            <a:r>
              <a:rPr lang="en-US" dirty="0" err="1"/>
              <a:t>setTotal</a:t>
            </a:r>
            <a:r>
              <a:rPr lang="en-US" dirty="0"/>
              <a:t>(total);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total to " + total));</a:t>
            </a:r>
          </a:p>
          <a:p>
            <a:r>
              <a:rPr lang="en-US" dirty="0"/>
              <a:t>		for(String alert : alerts) {</a:t>
            </a:r>
          </a:p>
          <a:p>
            <a:r>
              <a:rPr lang="en-US" dirty="0"/>
              <a:t>			</a:t>
            </a:r>
            <a:r>
              <a:rPr lang="en-US" dirty="0" err="1"/>
              <a:t>user.getGoalAlerts</a:t>
            </a:r>
            <a:r>
              <a:rPr lang="en-US" dirty="0"/>
              <a:t>().add(new GoalAlert(alert));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return user;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package </a:t>
            </a:r>
            <a:r>
              <a:rPr lang="en-US" dirty="0" err="1"/>
              <a:t>org.training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java.util.Date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java.util.List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org.hibernate.Query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org.hibernate.Session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public class Program {</a:t>
            </a:r>
          </a:p>
          <a:p>
            <a:endParaRPr lang="en-US" dirty="0"/>
          </a:p>
          <a:p>
            <a:r>
              <a:rPr lang="en-US" dirty="0"/>
              <a:t>	</a:t>
            </a:r>
          </a:p>
          <a:p>
            <a:r>
              <a:rPr lang="en-US" dirty="0"/>
              <a:t>	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("Hello Hibernate!!!");</a:t>
            </a:r>
          </a:p>
          <a:p>
            <a:r>
              <a:rPr lang="en-US" dirty="0"/>
              <a:t>		</a:t>
            </a:r>
            <a:r>
              <a:rPr lang="en-US" dirty="0" err="1"/>
              <a:t>PopulateSampleData</a:t>
            </a:r>
            <a:r>
              <a:rPr lang="en-US" dirty="0"/>
              <a:t>();		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	Session </a:t>
            </a:r>
            <a:r>
              <a:rPr lang="en-US" dirty="0" err="1"/>
              <a:t>session</a:t>
            </a:r>
            <a:r>
              <a:rPr lang="en-US" dirty="0"/>
              <a:t> = </a:t>
            </a:r>
            <a:r>
              <a:rPr lang="en-US" dirty="0" err="1"/>
              <a:t>HibernateUtilities.getSessionFactory</a:t>
            </a:r>
            <a:r>
              <a:rPr lang="en-US" dirty="0"/>
              <a:t>().</a:t>
            </a:r>
            <a:r>
              <a:rPr lang="en-US" dirty="0" err="1"/>
              <a:t>openSession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Query </a:t>
            </a:r>
            <a:r>
              <a:rPr lang="en-US" dirty="0" err="1"/>
              <a:t>query</a:t>
            </a:r>
            <a:r>
              <a:rPr lang="en-US" dirty="0"/>
              <a:t> = </a:t>
            </a:r>
          </a:p>
          <a:p>
            <a:r>
              <a:rPr lang="en-US" dirty="0"/>
              <a:t>				</a:t>
            </a:r>
            <a:r>
              <a:rPr lang="en-US" dirty="0" err="1"/>
              <a:t>session.createQuery</a:t>
            </a:r>
            <a:r>
              <a:rPr lang="en-US" dirty="0"/>
              <a:t>("from GoalAlert")</a:t>
            </a:r>
          </a:p>
          <a:p>
            <a:r>
              <a:rPr lang="en-US" dirty="0"/>
              <a:t>				.</a:t>
            </a:r>
            <a:r>
              <a:rPr lang="en-US" dirty="0" err="1"/>
              <a:t>setFirstResult</a:t>
            </a:r>
            <a:r>
              <a:rPr lang="en-US" dirty="0"/>
              <a:t>(2) // start from 3rd row</a:t>
            </a:r>
          </a:p>
          <a:p>
            <a:r>
              <a:rPr lang="en-US" dirty="0"/>
              <a:t>				.</a:t>
            </a:r>
            <a:r>
              <a:rPr lang="en-US" dirty="0" err="1"/>
              <a:t>setMaxResults</a:t>
            </a:r>
            <a:r>
              <a:rPr lang="en-US" dirty="0"/>
              <a:t>(1); // Number of rows </a:t>
            </a:r>
          </a:p>
          <a:p>
            <a:r>
              <a:rPr lang="en-US" dirty="0"/>
              <a:t>		List&lt;GoalAlert&gt; alerts = </a:t>
            </a:r>
            <a:r>
              <a:rPr lang="en-US" dirty="0" err="1"/>
              <a:t>query.list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for(GoalAlert alert: alerts){</a:t>
            </a:r>
          </a:p>
          <a:p>
            <a:r>
              <a:rPr lang="en-US" dirty="0"/>
              <a:t>			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alert.getMessage</a:t>
            </a:r>
            <a:r>
              <a:rPr lang="en-US" dirty="0"/>
              <a:t>());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</a:t>
            </a:r>
            <a:r>
              <a:rPr lang="en-US" dirty="0" err="1"/>
              <a:t>session.getTransaction</a:t>
            </a:r>
            <a:r>
              <a:rPr lang="en-US" dirty="0"/>
              <a:t>().commit();</a:t>
            </a:r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HibernateUtilities.getSessionFactory</a:t>
            </a:r>
            <a:r>
              <a:rPr lang="en-US" dirty="0"/>
              <a:t>().close();</a:t>
            </a:r>
          </a:p>
          <a:p>
            <a:endParaRPr lang="en-US" dirty="0"/>
          </a:p>
          <a:p>
            <a:r>
              <a:rPr lang="en-US" dirty="0"/>
              <a:t>	}</a:t>
            </a:r>
          </a:p>
          <a:p>
            <a:r>
              <a:rPr lang="en-US" dirty="0"/>
              <a:t>	private static void </a:t>
            </a:r>
            <a:r>
              <a:rPr lang="en-US" dirty="0" err="1"/>
              <a:t>PopulateSampleData</a:t>
            </a:r>
            <a:r>
              <a:rPr lang="en-US" dirty="0"/>
              <a:t>() {</a:t>
            </a:r>
          </a:p>
          <a:p>
            <a:r>
              <a:rPr lang="en-US" dirty="0"/>
              <a:t>		Session </a:t>
            </a:r>
            <a:r>
              <a:rPr lang="en-US" dirty="0" err="1"/>
              <a:t>session</a:t>
            </a:r>
            <a:r>
              <a:rPr lang="en-US" dirty="0"/>
              <a:t> = </a:t>
            </a:r>
            <a:r>
              <a:rPr lang="en-US" dirty="0" err="1"/>
              <a:t>HibernateUtilities.getSessionFactory</a:t>
            </a:r>
            <a:r>
              <a:rPr lang="en-US" dirty="0"/>
              <a:t>().</a:t>
            </a:r>
            <a:r>
              <a:rPr lang="en-US" dirty="0" err="1"/>
              <a:t>openSession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  <a:r>
              <a:rPr lang="en-US" dirty="0" err="1"/>
              <a:t>session.beginTransaction</a:t>
            </a:r>
            <a:r>
              <a:rPr lang="en-US" dirty="0"/>
              <a:t>();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vinodh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</a:t>
            </a:r>
            <a:r>
              <a:rPr lang="en-US" dirty="0" err="1"/>
              <a:t>Vinodh</a:t>
            </a:r>
            <a:r>
              <a:rPr lang="en-US" dirty="0"/>
              <a:t>", 500, 50, "Good job", "You made it!");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vinodh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kumar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("Kumar", 300, 20, "Taco time!");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kumar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User </a:t>
            </a:r>
            <a:r>
              <a:rPr lang="en-US" dirty="0" err="1"/>
              <a:t>mahendra</a:t>
            </a:r>
            <a:r>
              <a:rPr lang="en-US" dirty="0"/>
              <a:t> = </a:t>
            </a:r>
            <a:r>
              <a:rPr lang="en-US" dirty="0" err="1"/>
              <a:t>CreateUser</a:t>
            </a:r>
            <a:r>
              <a:rPr lang="en-US" dirty="0"/>
              <a:t>("</a:t>
            </a:r>
            <a:r>
              <a:rPr lang="en-US" dirty="0" err="1"/>
              <a:t>Mahendra</a:t>
            </a:r>
            <a:r>
              <a:rPr lang="en-US" dirty="0"/>
              <a:t>", 250, 200, "Yes!!!");</a:t>
            </a:r>
          </a:p>
          <a:p>
            <a:r>
              <a:rPr lang="en-US" dirty="0"/>
              <a:t>		</a:t>
            </a:r>
            <a:r>
              <a:rPr lang="en-US" dirty="0" err="1"/>
              <a:t>session.save</a:t>
            </a:r>
            <a:r>
              <a:rPr lang="en-US" dirty="0"/>
              <a:t>(</a:t>
            </a:r>
            <a:r>
              <a:rPr lang="en-US" dirty="0" err="1"/>
              <a:t>mahendra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  <a:r>
              <a:rPr lang="en-US" dirty="0" err="1"/>
              <a:t>session.getTransaction</a:t>
            </a:r>
            <a:r>
              <a:rPr lang="en-US" dirty="0"/>
              <a:t>().commit();</a:t>
            </a:r>
          </a:p>
          <a:p>
            <a:r>
              <a:rPr lang="en-US" dirty="0"/>
              <a:t>		</a:t>
            </a:r>
            <a:r>
              <a:rPr lang="en-US" dirty="0" err="1"/>
              <a:t>session.close</a:t>
            </a:r>
            <a:r>
              <a:rPr lang="en-US" dirty="0"/>
              <a:t>();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	private static User </a:t>
            </a:r>
            <a:r>
              <a:rPr lang="en-US" dirty="0" err="1"/>
              <a:t>CreateUser</a:t>
            </a:r>
            <a:r>
              <a:rPr lang="en-US" dirty="0"/>
              <a:t>(String name, </a:t>
            </a:r>
            <a:r>
              <a:rPr lang="en-US" dirty="0" err="1"/>
              <a:t>int</a:t>
            </a:r>
            <a:r>
              <a:rPr lang="en-US" dirty="0"/>
              <a:t> goal, </a:t>
            </a:r>
            <a:r>
              <a:rPr lang="en-US" dirty="0" err="1"/>
              <a:t>int</a:t>
            </a:r>
            <a:r>
              <a:rPr lang="en-US" dirty="0"/>
              <a:t> total, String ... alerts){</a:t>
            </a:r>
          </a:p>
          <a:p>
            <a:r>
              <a:rPr lang="en-US" dirty="0"/>
              <a:t>		User </a:t>
            </a:r>
            <a:r>
              <a:rPr lang="en-US" dirty="0" err="1"/>
              <a:t>user</a:t>
            </a:r>
            <a:r>
              <a:rPr lang="en-US" dirty="0"/>
              <a:t> = new User();</a:t>
            </a:r>
          </a:p>
          <a:p>
            <a:r>
              <a:rPr lang="en-US" dirty="0"/>
              <a:t>		</a:t>
            </a:r>
            <a:r>
              <a:rPr lang="en-US" dirty="0" err="1"/>
              <a:t>user.setName</a:t>
            </a:r>
            <a:r>
              <a:rPr lang="en-US" dirty="0"/>
              <a:t>(name);</a:t>
            </a:r>
          </a:p>
          <a:p>
            <a:r>
              <a:rPr lang="en-US" dirty="0"/>
              <a:t>		</a:t>
            </a:r>
            <a:r>
              <a:rPr lang="en-US" dirty="0" err="1"/>
              <a:t>user.getProteinData</a:t>
            </a:r>
            <a:r>
              <a:rPr lang="en-US" dirty="0"/>
              <a:t>().</a:t>
            </a:r>
            <a:r>
              <a:rPr lang="en-US" dirty="0" err="1"/>
              <a:t>setGoal</a:t>
            </a:r>
            <a:r>
              <a:rPr lang="en-US" dirty="0"/>
              <a:t>(goal);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goal to " + goal));</a:t>
            </a:r>
          </a:p>
          <a:p>
            <a:r>
              <a:rPr lang="en-US" dirty="0"/>
              <a:t>		</a:t>
            </a:r>
            <a:r>
              <a:rPr lang="en-US" dirty="0" err="1"/>
              <a:t>user.getProteinData</a:t>
            </a:r>
            <a:r>
              <a:rPr lang="en-US" dirty="0"/>
              <a:t>().</a:t>
            </a:r>
            <a:r>
              <a:rPr lang="en-US" dirty="0" err="1"/>
              <a:t>setTotal</a:t>
            </a:r>
            <a:r>
              <a:rPr lang="en-US" dirty="0"/>
              <a:t>(total);</a:t>
            </a:r>
          </a:p>
          <a:p>
            <a:r>
              <a:rPr lang="en-US" dirty="0"/>
              <a:t>		</a:t>
            </a:r>
            <a:r>
              <a:rPr lang="en-US" dirty="0" err="1"/>
              <a:t>user.addHistory</a:t>
            </a:r>
            <a:r>
              <a:rPr lang="en-US" dirty="0"/>
              <a:t>(new </a:t>
            </a:r>
            <a:r>
              <a:rPr lang="en-US" dirty="0" err="1"/>
              <a:t>UserHistory</a:t>
            </a:r>
            <a:r>
              <a:rPr lang="en-US" dirty="0"/>
              <a:t>(new Date(), "Set total to " + total));</a:t>
            </a:r>
          </a:p>
          <a:p>
            <a:r>
              <a:rPr lang="en-US" dirty="0"/>
              <a:t>		for(String alert : alerts) {</a:t>
            </a:r>
          </a:p>
          <a:p>
            <a:r>
              <a:rPr lang="en-US" dirty="0"/>
              <a:t>			</a:t>
            </a:r>
            <a:r>
              <a:rPr lang="en-US" dirty="0" err="1"/>
              <a:t>user.getGoalAlerts</a:t>
            </a:r>
            <a:r>
              <a:rPr lang="en-US" dirty="0"/>
              <a:t>().add(new GoalAlert(alert));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return user;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session.createCriteria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.add(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Restrictions.or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Restrictions.eq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name","Vinodh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"),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Restrictions.eq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name","Kumar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setProjection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Projections.projectionList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.add(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Projections.property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("name"))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.add(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Projections.property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("id"))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152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4894-E640-4C49-AA78-A8F57F94976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C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898C-9FC6-4FCE-8F83-84F9FE18A787}" type="datetime2">
              <a:rPr lang="en-US" smtClean="0"/>
              <a:pPr/>
              <a:t>Wednesday, 27 July, 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7E78-9DC5-4613-B882-82B3D3A18E6E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9781E-B3E5-4D55-B626-F86ABF3A5CBC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F218E-1E62-4A8D-BBF9-ADEB6ADE73A2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B39C-F686-411B-87C8-B8C17220A441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6BA9E45C-1E4C-4A0E-B161-F525D71D14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2FD61-43E9-414E-9FBE-0C834CBCCEC4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11DB7-D94E-4E2F-9AED-BABFF42D5CCA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D4A8-AAD9-4EDD-9C17-CDF8957BAAAB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8F024-61A5-479B-81EC-A583123247D0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0D6FD-3BEC-4C84-82BD-701BAC4230CE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2F79-BA4B-4B7E-A011-E4D8B1F47F34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C000"/>
                </a:solidFill>
              </a:defRPr>
            </a:lvl1pPr>
          </a:lstStyle>
          <a:p>
            <a:fld id="{24100802-0E70-4E5E-866A-6C692D26B450}" type="datetime2">
              <a:rPr lang="en-US" smtClean="0"/>
              <a:pPr/>
              <a:t>Wednesday, 27 July,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9E45C-1E4C-4A0E-B161-F525D71D14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3200" kern="1200">
          <a:solidFill>
            <a:srgbClr val="FFC00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rgbClr val="FFC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rgbClr val="FFC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rgbClr val="FFC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br>
              <a:rPr lang="en-US" dirty="0"/>
            </a:br>
            <a:r>
              <a:rPr lang="en-US" sz="8900" dirty="0"/>
              <a:t>Hibernate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an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59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3343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3280" y="1600200"/>
            <a:ext cx="81974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Mapping Inheritance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table per each concrete</a:t>
            </a:r>
          </a:p>
          <a:p>
            <a:pPr>
              <a:buNone/>
            </a:pPr>
            <a:r>
              <a:rPr lang="en-US" dirty="0"/>
              <a:t>     class implementation</a:t>
            </a:r>
          </a:p>
          <a:p>
            <a:r>
              <a:rPr lang="en-US" dirty="0"/>
              <a:t>One table for each subclass</a:t>
            </a:r>
          </a:p>
          <a:p>
            <a:r>
              <a:rPr lang="en-US" dirty="0"/>
              <a:t>One table for each class</a:t>
            </a:r>
          </a:p>
          <a:p>
            <a:pPr>
              <a:buNone/>
            </a:pPr>
            <a:r>
              <a:rPr lang="en-US" dirty="0"/>
              <a:t>	 hierarchy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One Table per Class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Parent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2485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Child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SpecialEditionBook.hbm.xml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Child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InternationalBook.hbm.xml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One table per each concrete</a:t>
            </a:r>
            <a:br>
              <a:rPr lang="en-US" dirty="0"/>
            </a:br>
            <a:r>
              <a:rPr lang="en-US" dirty="0"/>
              <a:t>     class 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Table per Subclass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867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Parent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115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Child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SpecialEditionBook.hbm.xml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116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Child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InternationalBook.hbm.xml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117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Table per Subclass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118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Table per Concrete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119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ORM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Table per Concrete Class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120</a:t>
            </a:fld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4450"/>
            <a:ext cx="8229600" cy="44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Table per Concrete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121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Querying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Querying Options</a:t>
            </a:r>
          </a:p>
          <a:p>
            <a:r>
              <a:rPr lang="en-US" dirty="0"/>
              <a:t>HQL</a:t>
            </a:r>
          </a:p>
          <a:p>
            <a:r>
              <a:rPr lang="en-US" dirty="0"/>
              <a:t>Creating Some Data</a:t>
            </a:r>
          </a:p>
          <a:p>
            <a:r>
              <a:rPr lang="en-US" dirty="0"/>
              <a:t>HQL Editor</a:t>
            </a:r>
          </a:p>
          <a:p>
            <a:r>
              <a:rPr lang="en-US" dirty="0"/>
              <a:t>Select Queries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Using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Paging</a:t>
            </a:r>
          </a:p>
          <a:p>
            <a:r>
              <a:rPr lang="en-US" dirty="0"/>
              <a:t>Using Named Queries</a:t>
            </a:r>
          </a:p>
          <a:p>
            <a:r>
              <a:rPr lang="en-US" dirty="0"/>
              <a:t>Implicit Joins</a:t>
            </a:r>
          </a:p>
          <a:p>
            <a:r>
              <a:rPr lang="en-US" dirty="0"/>
              <a:t>Explicit Joins</a:t>
            </a:r>
          </a:p>
          <a:p>
            <a:r>
              <a:rPr lang="en-US" dirty="0"/>
              <a:t>Dynamic Instantiation</a:t>
            </a:r>
          </a:p>
          <a:p>
            <a:r>
              <a:rPr lang="en-US" dirty="0"/>
              <a:t>Criteria</a:t>
            </a:r>
          </a:p>
          <a:p>
            <a:r>
              <a:rPr lang="en-US" dirty="0"/>
              <a:t>Using The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A Criteria Query</a:t>
            </a:r>
          </a:p>
          <a:p>
            <a:r>
              <a:rPr lang="en-US" dirty="0"/>
              <a:t>Adding Restrictions</a:t>
            </a:r>
          </a:p>
          <a:p>
            <a:r>
              <a:rPr lang="en-US" dirty="0"/>
              <a:t>Using Projections</a:t>
            </a:r>
          </a:p>
          <a:p>
            <a:r>
              <a:rPr lang="en-US" dirty="0"/>
              <a:t>Criteria Joins</a:t>
            </a:r>
          </a:p>
          <a:p>
            <a:r>
              <a:rPr lang="en-US" dirty="0"/>
              <a:t>Query By Example</a:t>
            </a:r>
          </a:p>
          <a:p>
            <a:r>
              <a:rPr lang="en-US" dirty="0"/>
              <a:t>Using Query By Example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Querying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127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HQL (Hibernate Query Language)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Some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129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343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3153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Sample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131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83248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132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439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133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83248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 Editor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134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1"/>
            <a:ext cx="83820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135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136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248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137</a:t>
            </a:fld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1067"/>
            <a:ext cx="8229600" cy="450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138</a:t>
            </a:fld>
            <a:endParaRPr lang="en-U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70956"/>
            <a:ext cx="8229600" cy="460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139</a:t>
            </a:fld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60054" y="1600200"/>
            <a:ext cx="822389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ORM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140</a:t>
            </a:fld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31532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Named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141</a:t>
            </a:fld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Named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142</a:t>
            </a:fld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Joins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1"/>
            <a:ext cx="82296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Instantiation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Instantiation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Hibernate</a:t>
            </a:r>
            <a:br>
              <a:rPr lang="en-US" b="1" dirty="0"/>
            </a:br>
            <a:r>
              <a:rPr lang="en-US" b="1" dirty="0"/>
              <a:t>Criteria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Criteria Query API</a:t>
            </a:r>
          </a:p>
          <a:p>
            <a:pPr lvl="1"/>
            <a:r>
              <a:rPr lang="en-US" dirty="0"/>
              <a:t>The easiest way to retrieve data (from Java developer standpoint)</a:t>
            </a:r>
          </a:p>
          <a:p>
            <a:pPr lvl="1"/>
            <a:r>
              <a:rPr lang="en-US" dirty="0"/>
              <a:t>Pure Java language based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148</a:t>
            </a:fld>
            <a:endParaRPr lang="en-US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Criteria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915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Hibernate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popular ORM framework for enabling transparent POJO persistence</a:t>
            </a:r>
          </a:p>
          <a:p>
            <a:pPr lvl="1"/>
            <a:r>
              <a:rPr lang="en-US" dirty="0"/>
              <a:t>Let you work without being constrained by table driven relational database model – handles Object-Relational impedance mismatch</a:t>
            </a:r>
          </a:p>
          <a:p>
            <a:r>
              <a:rPr lang="en-US" dirty="0"/>
              <a:t>Lets you build persistent objects following common OO programming concepts</a:t>
            </a:r>
          </a:p>
          <a:p>
            <a:pPr lvl="1"/>
            <a:r>
              <a:rPr lang="en-US" dirty="0"/>
              <a:t>Because they are POJOs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Criteria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150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15339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151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Joins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Query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156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	 	Hibernate 	Transaction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and transaction scopes</a:t>
            </a:r>
          </a:p>
          <a:p>
            <a:r>
              <a:rPr lang="en-US" dirty="0"/>
              <a:t>Transaction demarcations</a:t>
            </a:r>
          </a:p>
          <a:p>
            <a:pPr lvl="1"/>
            <a:r>
              <a:rPr lang="en-US" dirty="0"/>
              <a:t>JTA-based</a:t>
            </a:r>
          </a:p>
          <a:p>
            <a:pPr lvl="1"/>
            <a:r>
              <a:rPr lang="en-US" dirty="0"/>
              <a:t>JDBC-based</a:t>
            </a:r>
          </a:p>
          <a:p>
            <a:pPr lvl="1"/>
            <a:r>
              <a:rPr lang="en-US" dirty="0"/>
              <a:t>EJB/CMT-based</a:t>
            </a:r>
          </a:p>
          <a:p>
            <a:pPr lvl="1"/>
            <a:r>
              <a:rPr lang="en-US" dirty="0"/>
              <a:t>Interceptor (AOP</a:t>
            </a:r>
            <a:r>
              <a:rPr lang="en-US"/>
              <a:t>)-based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B39C-F686-411B-87C8-B8C17220A441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and JPA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as a Unit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Per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Per 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162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Session Per Request with Detached</a:t>
            </a:r>
            <a:br>
              <a:rPr lang="en-US" b="1" dirty="0"/>
            </a:br>
            <a:r>
              <a:rPr lang="en-US" b="1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163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Per Conversation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164</a:t>
            </a:fld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Transaction is always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Hibernate Application Running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166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Portability of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167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Ending a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168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Non-Managed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169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Managed JTA BMT Environment -</a:t>
            </a:r>
            <a:br>
              <a:rPr lang="en-US" b="1" dirty="0"/>
            </a:br>
            <a:r>
              <a:rPr lang="en-US" b="1" dirty="0"/>
              <a:t>Option1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Managed JTA BMT Environment -</a:t>
            </a:r>
            <a:br>
              <a:rPr lang="en-US" b="1" dirty="0"/>
            </a:br>
            <a:r>
              <a:rPr lang="en-US" b="1" dirty="0"/>
              <a:t>Option2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171</a:t>
            </a:fld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Transaction Java Interface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Implementation Classes of </a:t>
            </a:r>
            <a:r>
              <a:rPr lang="en-US" b="1" dirty="0" err="1"/>
              <a:t>ransaction</a:t>
            </a:r>
            <a:br>
              <a:rPr lang="en-US" b="1" dirty="0"/>
            </a:br>
            <a:r>
              <a:rPr lang="en-US" b="1" dirty="0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173</a:t>
            </a:fld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Transaction Demarcation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174</a:t>
            </a:fld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JDBC-based Transaction Demarcation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175</a:t>
            </a:fld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JDBC-based Transaction Demarcation:</a:t>
            </a:r>
            <a:br>
              <a:rPr lang="en-US" b="1" dirty="0"/>
            </a:br>
            <a:r>
              <a:rPr lang="en-US" b="1" dirty="0"/>
              <a:t>You manage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176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JDBC-based Transaction Demarcation:</a:t>
            </a:r>
            <a:br>
              <a:rPr lang="en-US" b="1" dirty="0"/>
            </a:br>
            <a:r>
              <a:rPr lang="en-US" b="1" dirty="0"/>
              <a:t>You manage a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JDBC-based Transaction Demarcation:</a:t>
            </a:r>
            <a:br>
              <a:rPr lang="en-US" b="1" dirty="0"/>
            </a:br>
            <a:r>
              <a:rPr lang="en-US" b="1" dirty="0"/>
              <a:t>Hibernate manages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178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JDBC-based Transaction Demarcation:</a:t>
            </a:r>
            <a:br>
              <a:rPr lang="en-US" b="1" dirty="0"/>
            </a:br>
            <a:r>
              <a:rPr lang="en-US" b="1" dirty="0"/>
              <a:t>Hibernate manages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179</a:t>
            </a:fld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180</a:t>
            </a:fld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JTA?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181</a:t>
            </a:fld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JTA and 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182</a:t>
            </a:fld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JTA-based Explicit Transaction</a:t>
            </a:r>
            <a:br>
              <a:rPr lang="en-US" b="1" dirty="0"/>
            </a:br>
            <a:r>
              <a:rPr lang="en-US" b="1" dirty="0"/>
              <a:t>Demarcation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183</a:t>
            </a:fld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153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Hibernate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EJB/CMT-based Transaction Demarcation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185</a:t>
            </a:fld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EJB/CMT-based Transaction Demarcation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186</a:t>
            </a:fld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187</a:t>
            </a:fld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Optimistic Concurrency</a:t>
            </a:r>
            <a:br>
              <a:rPr lang="en-US" b="1" dirty="0"/>
            </a:br>
            <a:r>
              <a:rPr lang="en-US" b="1" dirty="0"/>
              <a:t>Control (OCC)?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188</a:t>
            </a:fld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the Issue of Optimistic</a:t>
            </a:r>
            <a:br>
              <a:rPr lang="en-US" b="1" dirty="0"/>
            </a:br>
            <a:r>
              <a:rPr lang="en-US" b="1" dirty="0"/>
              <a:t>Concurrency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189</a:t>
            </a:fld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Optimistic Locking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190</a:t>
            </a:fld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b="1" dirty="0"/>
              <a:t>Hibernate Caching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B39C-F686-411B-87C8-B8C17220A441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192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Ehcache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193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3887" y="2590800"/>
            <a:ext cx="7896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</a:t>
            </a:r>
          </a:p>
          <a:p>
            <a:r>
              <a:rPr lang="en-US" dirty="0"/>
              <a:t>Read/write</a:t>
            </a:r>
          </a:p>
          <a:p>
            <a:r>
              <a:rPr lang="en-US" dirty="0"/>
              <a:t>Nonstrict read/write</a:t>
            </a:r>
          </a:p>
          <a:p>
            <a:r>
              <a:rPr lang="en-US" dirty="0"/>
              <a:t>Transactional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194</a:t>
            </a:fld>
            <a:endParaRPr lang="en-US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Caching Strategy: Read-only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for data that is read frequently but never updated</a:t>
            </a:r>
          </a:p>
          <a:p>
            <a:r>
              <a:rPr lang="en-US" dirty="0"/>
              <a:t>Simplest and best-performing cache strategy.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195</a:t>
            </a:fld>
            <a:endParaRPr lang="en-US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Caching Strategy: Read/Write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Appropriate if your data needs to be updated.</a:t>
            </a:r>
          </a:p>
          <a:p>
            <a:r>
              <a:rPr lang="en-US" dirty="0"/>
              <a:t>They carry more overhead than read-only caches.</a:t>
            </a:r>
          </a:p>
          <a:p>
            <a:r>
              <a:rPr lang="en-US" dirty="0"/>
              <a:t>In non-JTA environments, each transaction should be completed when </a:t>
            </a:r>
            <a:r>
              <a:rPr lang="en-US" i="1" dirty="0"/>
              <a:t>Session.close() or Session.disconnect() is called.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196</a:t>
            </a:fld>
            <a:endParaRPr lang="en-US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Caching Strategy: Nonstrict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guarantee that two transactions won‘t simultaneously modify the same data.</a:t>
            </a:r>
          </a:p>
          <a:p>
            <a:pPr lvl="1"/>
            <a:r>
              <a:rPr lang="en-US" dirty="0"/>
              <a:t>Therefore, it may be most appropriate for data that is read often but only occasionally modified.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197</a:t>
            </a:fld>
            <a:endParaRPr lang="en-US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Caching Strategy: Transactional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fully transactional cache that may be used only in a JTA environment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198</a:t>
            </a:fld>
            <a:endParaRPr lang="en-US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199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Hibernate</a:t>
            </a:r>
          </a:p>
          <a:p>
            <a:r>
              <a:rPr lang="en-US" dirty="0"/>
              <a:t>Basic Mapping</a:t>
            </a:r>
          </a:p>
          <a:p>
            <a:r>
              <a:rPr lang="en-US" dirty="0"/>
              <a:t>Mapping Relationships</a:t>
            </a:r>
          </a:p>
          <a:p>
            <a:r>
              <a:rPr lang="en-US" dirty="0"/>
              <a:t>Querying</a:t>
            </a:r>
          </a:p>
          <a:p>
            <a:r>
              <a:rPr lang="en-US" dirty="0"/>
              <a:t>Advanced Topics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B39C-F686-411B-87C8-B8C17220A441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943600" y="1676400"/>
            <a:ext cx="2743200" cy="2819400"/>
            <a:chOff x="3680" y="1825"/>
            <a:chExt cx="2592" cy="2592"/>
          </a:xfrm>
        </p:grpSpPr>
        <p:pic>
          <p:nvPicPr>
            <p:cNvPr id="15" name="Picture 3" descr="j0398869"/>
            <p:cNvPicPr>
              <a:picLocks noChangeAspect="1" noChangeArrowheads="1"/>
            </p:cNvPicPr>
            <p:nvPr/>
          </p:nvPicPr>
          <p:blipFill>
            <a:blip r:embed="rId2" cstate="print"/>
            <a:srcRect l="6763" t="6696"/>
            <a:stretch>
              <a:fillRect/>
            </a:stretch>
          </p:blipFill>
          <p:spPr bwMode="auto">
            <a:xfrm>
              <a:off x="3680" y="1825"/>
              <a:ext cx="2592" cy="2592"/>
            </a:xfrm>
            <a:prstGeom prst="rect">
              <a:avLst/>
            </a:prstGeom>
            <a:solidFill>
              <a:schemeClr val="accent1"/>
            </a:solidFill>
            <a:ln w="38100" algn="ctr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 rot="231657">
              <a:off x="4416" y="2202"/>
              <a:ext cx="1390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slope"/>
              </a:sp3d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MySQL Server.</a:t>
            </a:r>
          </a:p>
          <a:p>
            <a:r>
              <a:rPr lang="en-US" dirty="0"/>
              <a:t>Configure MySQL </a:t>
            </a:r>
          </a:p>
          <a:p>
            <a:pPr>
              <a:buNone/>
            </a:pPr>
            <a:r>
              <a:rPr lang="en-US" dirty="0"/>
              <a:t>    Server Instance.</a:t>
            </a:r>
          </a:p>
          <a:p>
            <a:r>
              <a:rPr lang="en-US" dirty="0"/>
              <a:t>Install MySQL GUI Tools.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67400" y="1600200"/>
            <a:ext cx="2819400" cy="2865438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Hibernate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1219200"/>
            <a:ext cx="56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http://sourceforge.net/projects/hibernate/files/hibernate4/4.2.3.Final/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Hibernate Tools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1143000"/>
            <a:ext cx="5957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http://download.jboss.org/jbosstools/updates/stable/juno/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Hibernate Tools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Hibernate Tools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8305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by Step Guide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Creating The Project</a:t>
            </a:r>
          </a:p>
          <a:p>
            <a:pPr lvl="1">
              <a:buNone/>
            </a:pPr>
            <a:r>
              <a:rPr lang="en-US" dirty="0"/>
              <a:t>	“ ProteinTracker  ”</a:t>
            </a:r>
          </a:p>
          <a:p>
            <a:r>
              <a:rPr lang="en-US" dirty="0"/>
              <a:t>Creating The Database</a:t>
            </a:r>
          </a:p>
          <a:p>
            <a:pPr lvl="1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/>
              <a:t>“ protein_tracker ”</a:t>
            </a:r>
          </a:p>
          <a:p>
            <a:r>
              <a:rPr lang="en-US" dirty="0"/>
              <a:t>Database Connections (eclipse)</a:t>
            </a:r>
          </a:p>
          <a:p>
            <a:r>
              <a:rPr lang="en-US" dirty="0"/>
              <a:t>Using The Libraries</a:t>
            </a:r>
          </a:p>
          <a:p>
            <a:r>
              <a:rPr lang="en-US" dirty="0"/>
              <a:t>Creating The Configuration</a:t>
            </a:r>
          </a:p>
          <a:p>
            <a:r>
              <a:rPr lang="en-US" dirty="0"/>
              <a:t>Creating The Session Factory</a:t>
            </a:r>
          </a:p>
          <a:p>
            <a:r>
              <a:rPr lang="en-US" dirty="0"/>
              <a:t>Testing Out The Configuration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67400" y="1600200"/>
            <a:ext cx="2819400" cy="2865438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Creating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10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905000"/>
            <a:ext cx="4024313" cy="383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981200"/>
            <a:ext cx="3124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971800" y="2209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2209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" name="Flowchart: Connector 12"/>
          <p:cNvSpPr/>
          <p:nvPr/>
        </p:nvSpPr>
        <p:spPr>
          <a:xfrm>
            <a:off x="2971800" y="2209800"/>
            <a:ext cx="304800" cy="381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6629400" y="2209800"/>
            <a:ext cx="304800" cy="381000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Creating The Database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2819400"/>
            <a:ext cx="33623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Database Connections (eclipse)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73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5334000"/>
            <a:ext cx="1371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257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This Course Is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that are :</a:t>
            </a:r>
          </a:p>
          <a:p>
            <a:pPr lvl="2"/>
            <a:r>
              <a:rPr lang="en-US" dirty="0"/>
              <a:t>Familiar with Java</a:t>
            </a:r>
          </a:p>
          <a:p>
            <a:pPr lvl="2"/>
            <a:r>
              <a:rPr lang="en-US" dirty="0"/>
              <a:t>At least somewhat comfortable with SQL</a:t>
            </a:r>
          </a:p>
          <a:p>
            <a:pPr lvl="2"/>
            <a:r>
              <a:rPr lang="en-US" dirty="0"/>
              <a:t>Want to learn the Hibernate.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Database Connections (eclipse)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73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5334000"/>
            <a:ext cx="1371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257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828800"/>
            <a:ext cx="3524250" cy="41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886200" y="3352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Database Connections (eclipse)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732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752600"/>
            <a:ext cx="57816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3246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Connections (eclipse)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124200" y="4038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Connections (eclipse)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029200" y="3810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Connections (eclipse)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10200" y="3657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Connections (eclipse)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1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153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981200"/>
            <a:ext cx="4685315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Configuration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Company</a:t>
            </a:r>
          </a:p>
          <a:p>
            <a:r>
              <a:rPr lang="en-US" dirty="0"/>
              <a:t>Title, function, and job responsibility</a:t>
            </a:r>
          </a:p>
          <a:p>
            <a:r>
              <a:rPr lang="en-US" dirty="0"/>
              <a:t>Experience related to topics presented in this course</a:t>
            </a:r>
          </a:p>
          <a:p>
            <a:r>
              <a:rPr lang="en-US" dirty="0"/>
              <a:t>Reasons for enrolling in this course</a:t>
            </a:r>
          </a:p>
          <a:p>
            <a:r>
              <a:rPr lang="en-US" dirty="0"/>
              <a:t>Expectations for this course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Session Factory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4" y="1576953"/>
            <a:ext cx="8229600" cy="45492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Out The Configuration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199"/>
            <a:ext cx="8229599" cy="4525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600200"/>
            <a:ext cx="1825055" cy="196916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19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br>
              <a:rPr lang="en-US" dirty="0"/>
            </a:br>
            <a:r>
              <a:rPr lang="en-US" sz="6700" dirty="0"/>
              <a:t>Basic Mapping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Mapping Works</a:t>
            </a:r>
          </a:p>
          <a:p>
            <a:r>
              <a:rPr lang="en-US" dirty="0"/>
              <a:t>Mapping Types</a:t>
            </a:r>
          </a:p>
          <a:p>
            <a:r>
              <a:rPr lang="en-US" dirty="0"/>
              <a:t>Creating The Java Class</a:t>
            </a:r>
          </a:p>
          <a:p>
            <a:r>
              <a:rPr lang="en-US" dirty="0"/>
              <a:t>Creating The Table</a:t>
            </a:r>
          </a:p>
          <a:p>
            <a:r>
              <a:rPr lang="en-US" dirty="0"/>
              <a:t>Creating The Mapping File</a:t>
            </a:r>
          </a:p>
          <a:p>
            <a:r>
              <a:rPr lang="en-US" dirty="0"/>
              <a:t>Automatic Schema Creation</a:t>
            </a:r>
          </a:p>
          <a:p>
            <a:r>
              <a:rPr lang="en-US" dirty="0"/>
              <a:t>Using Auto Generation</a:t>
            </a:r>
          </a:p>
          <a:p>
            <a:r>
              <a:rPr lang="en-US" dirty="0"/>
              <a:t>Getting Data Back</a:t>
            </a:r>
          </a:p>
          <a:p>
            <a:r>
              <a:rPr lang="en-US" dirty="0"/>
              <a:t>Auto Updating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How Mapping 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Creating The Java Class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Creating The Table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9472"/>
            <a:ext cx="8229600" cy="450669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Mapping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1" y="1600200"/>
            <a:ext cx="830580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Some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315200" y="4191000"/>
            <a:ext cx="1291655" cy="196916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br>
              <a:rPr lang="en-US" dirty="0"/>
            </a:br>
            <a:r>
              <a:rPr lang="en-US" sz="6700" dirty="0"/>
              <a:t>Introduction to Hibernate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Schema Creation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Auto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Data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086600" y="1600200"/>
            <a:ext cx="1596455" cy="196916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Updating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0" y="1600200"/>
            <a:ext cx="1825055" cy="1969166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Mapping Relationships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38100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Value Types Vs Entity Types</a:t>
            </a:r>
          </a:p>
          <a:p>
            <a:r>
              <a:rPr lang="en-US" sz="2000" dirty="0"/>
              <a:t>Directionality</a:t>
            </a:r>
          </a:p>
          <a:p>
            <a:r>
              <a:rPr lang="en-US" sz="2000" dirty="0"/>
              <a:t>Components</a:t>
            </a:r>
          </a:p>
          <a:p>
            <a:r>
              <a:rPr lang="en-US" sz="2000" dirty="0"/>
              <a:t>Creating The Component</a:t>
            </a:r>
          </a:p>
          <a:p>
            <a:r>
              <a:rPr lang="en-US" sz="2000" dirty="0"/>
              <a:t>Mapping The Component</a:t>
            </a:r>
          </a:p>
          <a:p>
            <a:r>
              <a:rPr lang="en-US" sz="2000" dirty="0"/>
              <a:t>Value Type Collections</a:t>
            </a:r>
          </a:p>
          <a:p>
            <a:r>
              <a:rPr lang="en-US" sz="2000" dirty="0"/>
              <a:t>Creating The User History Class</a:t>
            </a:r>
          </a:p>
          <a:p>
            <a:r>
              <a:rPr lang="en-US" sz="2000" dirty="0"/>
              <a:t>Adding History</a:t>
            </a:r>
          </a:p>
          <a:p>
            <a:r>
              <a:rPr lang="en-US" sz="2000" dirty="0"/>
              <a:t>Mapping The Set</a:t>
            </a:r>
          </a:p>
          <a:p>
            <a:r>
              <a:rPr lang="en-US" sz="2000" dirty="0"/>
              <a:t>Mapping A List</a:t>
            </a:r>
          </a:p>
          <a:p>
            <a:r>
              <a:rPr lang="en-US" sz="2000" dirty="0"/>
              <a:t>Mapping A Map</a:t>
            </a:r>
          </a:p>
          <a:p>
            <a:r>
              <a:rPr lang="en-US" sz="2000" dirty="0"/>
              <a:t>Mapping A Bag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57</a:t>
            </a:fld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724400" y="1752600"/>
            <a:ext cx="3856037" cy="4343400"/>
            <a:chOff x="3680" y="1825"/>
            <a:chExt cx="2592" cy="2592"/>
          </a:xfrm>
        </p:grpSpPr>
        <p:pic>
          <p:nvPicPr>
            <p:cNvPr id="11" name="Picture 3" descr="j0398869"/>
            <p:cNvPicPr>
              <a:picLocks noChangeAspect="1" noChangeArrowheads="1"/>
            </p:cNvPicPr>
            <p:nvPr/>
          </p:nvPicPr>
          <p:blipFill>
            <a:blip r:embed="rId2"/>
            <a:srcRect l="6763" t="6696"/>
            <a:stretch>
              <a:fillRect/>
            </a:stretch>
          </p:blipFill>
          <p:spPr bwMode="auto">
            <a:xfrm>
              <a:off x="3680" y="1825"/>
              <a:ext cx="2592" cy="2592"/>
            </a:xfrm>
            <a:prstGeom prst="rect">
              <a:avLst/>
            </a:prstGeom>
            <a:solidFill>
              <a:schemeClr val="accent1"/>
            </a:solidFill>
            <a:ln w="38100" algn="ctr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 rot="231657">
              <a:off x="4531" y="2089"/>
              <a:ext cx="1390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slope"/>
              </a:sp3d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Agenda</a:t>
              </a: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>
                <a:solidFill>
                  <a:srgbClr val="FFC000"/>
                </a:solidFill>
              </a:rPr>
              <a:t>Mapping Relationships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Mapping Entity Type Relationships</a:t>
            </a:r>
          </a:p>
          <a:p>
            <a:r>
              <a:rPr lang="en-US" sz="2000" dirty="0"/>
              <a:t>One Too Many</a:t>
            </a:r>
          </a:p>
          <a:p>
            <a:r>
              <a:rPr lang="en-US" sz="2000" dirty="0"/>
              <a:t>Changing Users History To An Entity</a:t>
            </a:r>
          </a:p>
          <a:p>
            <a:r>
              <a:rPr lang="en-US" sz="2000" dirty="0"/>
              <a:t>Mapping Everything</a:t>
            </a:r>
          </a:p>
          <a:p>
            <a:r>
              <a:rPr lang="en-US" sz="2000" dirty="0"/>
              <a:t>One To One</a:t>
            </a:r>
          </a:p>
          <a:p>
            <a:r>
              <a:rPr lang="en-US" sz="2000" dirty="0"/>
              <a:t>Modifying Protein Data</a:t>
            </a:r>
          </a:p>
          <a:p>
            <a:r>
              <a:rPr lang="en-US" sz="2000" dirty="0"/>
              <a:t>Mapping The One To One</a:t>
            </a:r>
          </a:p>
          <a:p>
            <a:r>
              <a:rPr lang="en-US" sz="2000" dirty="0"/>
              <a:t>Alternate One To One Mapping</a:t>
            </a:r>
          </a:p>
          <a:p>
            <a:r>
              <a:rPr lang="en-US" sz="2000" dirty="0"/>
              <a:t>Using A Join Table</a:t>
            </a:r>
          </a:p>
          <a:p>
            <a:r>
              <a:rPr lang="en-US" sz="2000" dirty="0"/>
              <a:t>Mapping A Join Table</a:t>
            </a:r>
          </a:p>
          <a:p>
            <a:r>
              <a:rPr lang="en-US" sz="2000" dirty="0"/>
              <a:t>Many To Many</a:t>
            </a:r>
          </a:p>
          <a:p>
            <a:r>
              <a:rPr lang="en-US" sz="2000" dirty="0"/>
              <a:t>Mapping Many To Many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>
                <a:solidFill>
                  <a:srgbClr val="FFC000"/>
                </a:solidFill>
              </a:rPr>
              <a:t>Mapping Relationships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9"/>
          <p:cNvGrpSpPr>
            <a:grpSpLocks/>
          </p:cNvGrpSpPr>
          <p:nvPr/>
        </p:nvGrpSpPr>
        <p:grpSpPr bwMode="auto">
          <a:xfrm>
            <a:off x="4724400" y="1676400"/>
            <a:ext cx="3886200" cy="4343400"/>
            <a:chOff x="3680" y="1825"/>
            <a:chExt cx="2592" cy="2592"/>
          </a:xfrm>
        </p:grpSpPr>
        <p:pic>
          <p:nvPicPr>
            <p:cNvPr id="17" name="Picture 3" descr="j0398869"/>
            <p:cNvPicPr>
              <a:picLocks noChangeAspect="1" noChangeArrowheads="1"/>
            </p:cNvPicPr>
            <p:nvPr/>
          </p:nvPicPr>
          <p:blipFill>
            <a:blip r:embed="rId2"/>
            <a:srcRect l="6763" t="6696"/>
            <a:stretch>
              <a:fillRect/>
            </a:stretch>
          </p:blipFill>
          <p:spPr bwMode="auto">
            <a:xfrm>
              <a:off x="3680" y="1825"/>
              <a:ext cx="2592" cy="2592"/>
            </a:xfrm>
            <a:prstGeom prst="rect">
              <a:avLst/>
            </a:prstGeom>
            <a:solidFill>
              <a:schemeClr val="accent1"/>
            </a:solidFill>
            <a:ln w="38100" algn="ctr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 rot="231657">
              <a:off x="4531" y="2089"/>
              <a:ext cx="1390" cy="36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slope"/>
              </a:sp3d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C0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Value Types Vs Entities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is an ORM</a:t>
            </a:r>
          </a:p>
          <a:p>
            <a:r>
              <a:rPr lang="en-US" dirty="0"/>
              <a:t>What is Hibernate</a:t>
            </a:r>
          </a:p>
          <a:p>
            <a:r>
              <a:rPr lang="en-US" dirty="0"/>
              <a:t>Hibernate and JPA</a:t>
            </a:r>
          </a:p>
          <a:p>
            <a:r>
              <a:rPr lang="en-US" dirty="0"/>
              <a:t>Hibernate Architecture</a:t>
            </a:r>
          </a:p>
          <a:p>
            <a:r>
              <a:rPr lang="en-US" dirty="0"/>
              <a:t>Installing MySQL</a:t>
            </a:r>
          </a:p>
          <a:p>
            <a:r>
              <a:rPr lang="en-US" dirty="0"/>
              <a:t>Getting Hibernate</a:t>
            </a:r>
          </a:p>
          <a:p>
            <a:r>
              <a:rPr lang="en-US" dirty="0"/>
              <a:t>Installing Hibernate Tools</a:t>
            </a:r>
          </a:p>
          <a:p>
            <a:r>
              <a:rPr lang="en-US" dirty="0"/>
              <a:t>Creating The Project</a:t>
            </a:r>
          </a:p>
          <a:p>
            <a:r>
              <a:rPr lang="en-US" dirty="0"/>
              <a:t>Using The Libraries</a:t>
            </a:r>
          </a:p>
          <a:p>
            <a:r>
              <a:rPr lang="en-US" dirty="0"/>
              <a:t>Creating The Configuration</a:t>
            </a:r>
          </a:p>
          <a:p>
            <a:r>
              <a:rPr lang="en-US" dirty="0"/>
              <a:t>Creating The Session Factory</a:t>
            </a:r>
          </a:p>
          <a:p>
            <a:r>
              <a:rPr lang="en-US" dirty="0"/>
              <a:t>Testing Out The Configuration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867400" y="1676400"/>
            <a:ext cx="2743200" cy="2819400"/>
          </a:xfrm>
          <a:prstGeom prst="rect">
            <a:avLst/>
          </a:prstGeom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Value Types Vs Entities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Directionality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Directionality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Component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1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Component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Collections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</a:t>
            </a:r>
            <a:r>
              <a:rPr lang="en-US" dirty="0" err="1"/>
              <a:t>UserHistory</a:t>
            </a:r>
            <a:r>
              <a:rPr lang="en-US" dirty="0"/>
              <a:t> Class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Using </a:t>
            </a:r>
            <a:r>
              <a:rPr lang="en-US" dirty="0">
                <a:solidFill>
                  <a:srgbClr val="FF0000"/>
                </a:solidFill>
              </a:rPr>
              <a:t>Set</a:t>
            </a:r>
            <a:r>
              <a:rPr lang="en-US" dirty="0"/>
              <a:t>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The Set using &lt;set&gt; element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History to User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Using </a:t>
            </a:r>
            <a:r>
              <a:rPr lang="en-US" dirty="0">
                <a:solidFill>
                  <a:srgbClr val="FF0000"/>
                </a:solidFill>
              </a:rPr>
              <a:t>List</a:t>
            </a:r>
            <a:r>
              <a:rPr lang="en-US" dirty="0"/>
              <a:t> Collection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The List using &lt;list&gt;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Using </a:t>
            </a:r>
            <a:r>
              <a:rPr lang="en-US" dirty="0">
                <a:solidFill>
                  <a:srgbClr val="FF0000"/>
                </a:solidFill>
              </a:rPr>
              <a:t>Map</a:t>
            </a:r>
            <a:r>
              <a:rPr lang="en-US" dirty="0"/>
              <a:t>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Type Using </a:t>
            </a:r>
            <a:r>
              <a:rPr lang="en-US" dirty="0">
                <a:solidFill>
                  <a:srgbClr val="FF0000"/>
                </a:solidFill>
              </a:rPr>
              <a:t>Map</a:t>
            </a:r>
            <a:r>
              <a:rPr lang="en-US" dirty="0"/>
              <a:t>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a Map Using &lt;map&gt;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Value Type Using </a:t>
            </a:r>
            <a:r>
              <a:rPr lang="en-US" dirty="0">
                <a:solidFill>
                  <a:srgbClr val="FF0000"/>
                </a:solidFill>
              </a:rPr>
              <a:t>Collection</a:t>
            </a:r>
            <a:r>
              <a:rPr lang="en-US" dirty="0"/>
              <a:t>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19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Collection Using &lt;idbag&gt;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 Entity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To Many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Users History To An 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677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Users History To An 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Changing Users History To An Entity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Everything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0062" y="2286000"/>
            <a:ext cx="8143875" cy="304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To 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Protein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User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One To 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95312" y="1843881"/>
            <a:ext cx="79533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Join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GoalAlert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1"/>
            <a:ext cx="8229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GoalAlert.hbm.xml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User.hbm.xml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1134-6928-480B-8FFE-1F4978932B3D}" type="datetime2">
              <a:rPr lang="en-US" smtClean="0"/>
              <a:pPr/>
              <a:t>Wednesday, 27 July,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Hibernate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E45C-1E4C-4A0E-B161-F525D71D146A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8305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7446</TotalTime>
  <Words>6064</Words>
  <Application>Microsoft Office PowerPoint</Application>
  <PresentationFormat>On-screen Show (4:3)</PresentationFormat>
  <Paragraphs>1699</Paragraphs>
  <Slides>199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199</vt:i4>
      </vt:variant>
    </vt:vector>
  </HeadingPairs>
  <TitlesOfParts>
    <vt:vector size="203" baseType="lpstr">
      <vt:lpstr>Arial</vt:lpstr>
      <vt:lpstr>Calibri</vt:lpstr>
      <vt:lpstr>Wingdings</vt:lpstr>
      <vt:lpstr>Office Theme</vt:lpstr>
      <vt:lpstr> Hibernate </vt:lpstr>
      <vt:lpstr> </vt:lpstr>
      <vt:lpstr>Who This Course Is For</vt:lpstr>
      <vt:lpstr>Introductions</vt:lpstr>
      <vt:lpstr> Introduction to Hibernate</vt:lpstr>
      <vt:lpstr>   </vt:lpstr>
      <vt:lpstr>What is an ORM?</vt:lpstr>
      <vt:lpstr>What is an ORM?</vt:lpstr>
      <vt:lpstr>What is an ORM?</vt:lpstr>
      <vt:lpstr> What is an ORM?</vt:lpstr>
      <vt:lpstr>What is an ORM?</vt:lpstr>
      <vt:lpstr>What is ORM ?</vt:lpstr>
      <vt:lpstr>What is ORM?</vt:lpstr>
      <vt:lpstr>What is ORM ?</vt:lpstr>
      <vt:lpstr>What is Hibernate ?</vt:lpstr>
      <vt:lpstr>Hibernate and JPA</vt:lpstr>
      <vt:lpstr>Hibernate Architecture</vt:lpstr>
      <vt:lpstr>Hibernate Architecture</vt:lpstr>
      <vt:lpstr>Instance states</vt:lpstr>
      <vt:lpstr>Hibernate Architecture</vt:lpstr>
      <vt:lpstr>MySQL Setup</vt:lpstr>
      <vt:lpstr>Getting Hibernate</vt:lpstr>
      <vt:lpstr>Installing Hibernate Tools</vt:lpstr>
      <vt:lpstr>Installing Hibernate Tools</vt:lpstr>
      <vt:lpstr>Installing Hibernate Tools</vt:lpstr>
      <vt:lpstr>Step by Step Guide</vt:lpstr>
      <vt:lpstr> Creating The Project </vt:lpstr>
      <vt:lpstr> Creating The Database </vt:lpstr>
      <vt:lpstr> Database Connections (eclipse) </vt:lpstr>
      <vt:lpstr> Database Connections (eclipse) </vt:lpstr>
      <vt:lpstr> Database Connections (eclipse) </vt:lpstr>
      <vt:lpstr>Database Connections (eclipse)</vt:lpstr>
      <vt:lpstr>Database Connections (eclipse)</vt:lpstr>
      <vt:lpstr>Database Connections (eclipse)</vt:lpstr>
      <vt:lpstr>Database Connections (eclipse)</vt:lpstr>
      <vt:lpstr>Using The Libraries</vt:lpstr>
      <vt:lpstr>Creating The Configuration</vt:lpstr>
      <vt:lpstr>Creating The Configuration</vt:lpstr>
      <vt:lpstr>Creating The Configuration</vt:lpstr>
      <vt:lpstr>Creating The Session Factory</vt:lpstr>
      <vt:lpstr>Testing Out The Configuration</vt:lpstr>
      <vt:lpstr> </vt:lpstr>
      <vt:lpstr> Basic Mapping </vt:lpstr>
      <vt:lpstr>   </vt:lpstr>
      <vt:lpstr> How Mapping Works </vt:lpstr>
      <vt:lpstr> Creating The Java Class </vt:lpstr>
      <vt:lpstr> Creating The Table </vt:lpstr>
      <vt:lpstr>Creating The Mapping File</vt:lpstr>
      <vt:lpstr>Saving Some Data</vt:lpstr>
      <vt:lpstr>Automatic Schema Creation</vt:lpstr>
      <vt:lpstr>Using Auto Generation</vt:lpstr>
      <vt:lpstr>Getting Data Back</vt:lpstr>
      <vt:lpstr>Getting Data Back</vt:lpstr>
      <vt:lpstr>Auto Updating</vt:lpstr>
      <vt:lpstr> </vt:lpstr>
      <vt:lpstr>Mapping Relationships</vt:lpstr>
      <vt:lpstr>PowerPoint Presentation</vt:lpstr>
      <vt:lpstr>PowerPoint Presentation</vt:lpstr>
      <vt:lpstr>Value Types Vs Entities</vt:lpstr>
      <vt:lpstr>Value Types Vs Entities</vt:lpstr>
      <vt:lpstr>Directionality</vt:lpstr>
      <vt:lpstr>Directionality</vt:lpstr>
      <vt:lpstr>Directionality</vt:lpstr>
      <vt:lpstr>Components</vt:lpstr>
      <vt:lpstr>Creating The Component</vt:lpstr>
      <vt:lpstr>Creating The Component</vt:lpstr>
      <vt:lpstr>Creating The Component</vt:lpstr>
      <vt:lpstr>Mapping The Component</vt:lpstr>
      <vt:lpstr>Mapping The Component</vt:lpstr>
      <vt:lpstr>Value Type Collections</vt:lpstr>
      <vt:lpstr>Creating The UserHistory Class</vt:lpstr>
      <vt:lpstr>Value Type Using Set Collection</vt:lpstr>
      <vt:lpstr>Mapping The Set using &lt;set&gt; element</vt:lpstr>
      <vt:lpstr>Adding History to User</vt:lpstr>
      <vt:lpstr>Value Type Using List Collection</vt:lpstr>
      <vt:lpstr>Mapping The List using &lt;list&gt; element</vt:lpstr>
      <vt:lpstr>Value Type Using Map Collection</vt:lpstr>
      <vt:lpstr>Value Type Using Map Collection</vt:lpstr>
      <vt:lpstr>Mapping a Map Using &lt;map&gt; element</vt:lpstr>
      <vt:lpstr>Value Type Using Collection Collection</vt:lpstr>
      <vt:lpstr>Modify The Program</vt:lpstr>
      <vt:lpstr>Mapping Collection Using &lt;idbag&gt; element</vt:lpstr>
      <vt:lpstr>Mapping Entity Relationships</vt:lpstr>
      <vt:lpstr>One To Many</vt:lpstr>
      <vt:lpstr>Changing Users History To An Entity</vt:lpstr>
      <vt:lpstr>Changing Users History To An Entity</vt:lpstr>
      <vt:lpstr>Changing Users History To An Entity</vt:lpstr>
      <vt:lpstr>Mapping Everything</vt:lpstr>
      <vt:lpstr>Mapping Everything</vt:lpstr>
      <vt:lpstr>Mapping Everything</vt:lpstr>
      <vt:lpstr>One To One</vt:lpstr>
      <vt:lpstr>Modifying Protein Data</vt:lpstr>
      <vt:lpstr>Modify The User </vt:lpstr>
      <vt:lpstr>Mapping The One To One</vt:lpstr>
      <vt:lpstr>Using A Join Table</vt:lpstr>
      <vt:lpstr>Create GoalAlert Class</vt:lpstr>
      <vt:lpstr>GoalAlert.hbm.xml</vt:lpstr>
      <vt:lpstr>User Class</vt:lpstr>
      <vt:lpstr>User.hbm.xml</vt:lpstr>
      <vt:lpstr>Program</vt:lpstr>
      <vt:lpstr>Many To Many</vt:lpstr>
      <vt:lpstr>Many To Many </vt:lpstr>
      <vt:lpstr>Many To Many </vt:lpstr>
      <vt:lpstr>Many To Many</vt:lpstr>
      <vt:lpstr>Many To Many</vt:lpstr>
      <vt:lpstr> </vt:lpstr>
      <vt:lpstr>Mapping Inheritance</vt:lpstr>
      <vt:lpstr>   </vt:lpstr>
      <vt:lpstr>One Table per Class Hierarchy</vt:lpstr>
      <vt:lpstr>Parent (Book.hbm.xml)</vt:lpstr>
      <vt:lpstr>Child (SpecialEditionBook.hbm.xml)</vt:lpstr>
      <vt:lpstr>Child (InternationalBook.hbm.xml)</vt:lpstr>
      <vt:lpstr> One table per each concrete      class implementation </vt:lpstr>
      <vt:lpstr>One Table per Subclass</vt:lpstr>
      <vt:lpstr>Parent (Book.hbm.xml)</vt:lpstr>
      <vt:lpstr>Child (SpecialEditionBook.hbm.xml)</vt:lpstr>
      <vt:lpstr>Child (InternationalBook.hbm.xml)</vt:lpstr>
      <vt:lpstr>One Table per Subclass</vt:lpstr>
      <vt:lpstr>One Table per Concrete Class</vt:lpstr>
      <vt:lpstr>One Table per Concrete Class</vt:lpstr>
      <vt:lpstr>One Table per Concrete Class</vt:lpstr>
      <vt:lpstr> </vt:lpstr>
      <vt:lpstr>Querying</vt:lpstr>
      <vt:lpstr>   </vt:lpstr>
      <vt:lpstr>   </vt:lpstr>
      <vt:lpstr>   </vt:lpstr>
      <vt:lpstr>Querying Options</vt:lpstr>
      <vt:lpstr>HQL (Hibernate Query Language)</vt:lpstr>
      <vt:lpstr>Creating Some Data</vt:lpstr>
      <vt:lpstr>Creating Sample Data</vt:lpstr>
      <vt:lpstr>Creating Sample Data</vt:lpstr>
      <vt:lpstr>Tables</vt:lpstr>
      <vt:lpstr>Tables</vt:lpstr>
      <vt:lpstr>HQL Editor</vt:lpstr>
      <vt:lpstr>Select Queries</vt:lpstr>
      <vt:lpstr>Select Queries</vt:lpstr>
      <vt:lpstr>Where</vt:lpstr>
      <vt:lpstr>Using Parameters</vt:lpstr>
      <vt:lpstr>Using Parameters</vt:lpstr>
      <vt:lpstr>Paging</vt:lpstr>
      <vt:lpstr>Using Named Queries</vt:lpstr>
      <vt:lpstr>Using Named Queries</vt:lpstr>
      <vt:lpstr>Implicit Joins</vt:lpstr>
      <vt:lpstr>Explicit Joins</vt:lpstr>
      <vt:lpstr>Explicit Joins</vt:lpstr>
      <vt:lpstr>Dynamic Instantiation</vt:lpstr>
      <vt:lpstr>Dynamic Instantiation</vt:lpstr>
      <vt:lpstr>Hibernate Criteria Query</vt:lpstr>
      <vt:lpstr>Using The Criteria</vt:lpstr>
      <vt:lpstr>Running A Criteria Query</vt:lpstr>
      <vt:lpstr>Adding Restrictions</vt:lpstr>
      <vt:lpstr>Using Projections</vt:lpstr>
      <vt:lpstr>Using Projections</vt:lpstr>
      <vt:lpstr>Criteria Joins</vt:lpstr>
      <vt:lpstr>Query By Example</vt:lpstr>
      <vt:lpstr>Using Query By Example</vt:lpstr>
      <vt:lpstr> </vt:lpstr>
      <vt:lpstr>   Hibernate  Transaction</vt:lpstr>
      <vt:lpstr>Objectives</vt:lpstr>
      <vt:lpstr>Session as a Unit of Work</vt:lpstr>
      <vt:lpstr>Session Per Operation</vt:lpstr>
      <vt:lpstr>Session Per Request</vt:lpstr>
      <vt:lpstr>Session Per Request with Detached Objects</vt:lpstr>
      <vt:lpstr>Session Per Conversation</vt:lpstr>
      <vt:lpstr>Transaction is always on</vt:lpstr>
      <vt:lpstr>Hibernate Application Running Modes</vt:lpstr>
      <vt:lpstr>Portability of Applications</vt:lpstr>
      <vt:lpstr>Ending a Session</vt:lpstr>
      <vt:lpstr> Non-Managed Environment</vt:lpstr>
      <vt:lpstr>Managed JTA BMT Environment - Option1</vt:lpstr>
      <vt:lpstr>Managed JTA BMT Environment - Option2</vt:lpstr>
      <vt:lpstr>Transaction Java Interface</vt:lpstr>
      <vt:lpstr>Implementation Classes of ransaction Interface</vt:lpstr>
      <vt:lpstr>Types of Transaction Demarcation</vt:lpstr>
      <vt:lpstr>JDBC-based Transaction Demarcation</vt:lpstr>
      <vt:lpstr>JDBC-based Transaction Demarcation: You manage session</vt:lpstr>
      <vt:lpstr>JDBC-based Transaction Demarcation: You manage a session</vt:lpstr>
      <vt:lpstr>JDBC-based Transaction Demarcation: Hibernate manages session</vt:lpstr>
      <vt:lpstr>JDBC-based Transaction Demarcation: Hibernate manages session</vt:lpstr>
      <vt:lpstr>Configuration</vt:lpstr>
      <vt:lpstr>What is JTA?</vt:lpstr>
      <vt:lpstr>JTA and Hibernate</vt:lpstr>
      <vt:lpstr>JTA-based Explicit Transaction Demarcation</vt:lpstr>
      <vt:lpstr>Hibernate Configuration</vt:lpstr>
      <vt:lpstr>EJB/CMT-based Transaction Demarcation</vt:lpstr>
      <vt:lpstr>EJB/CMT-based Transaction Demarcation</vt:lpstr>
      <vt:lpstr>Configuration</vt:lpstr>
      <vt:lpstr>What is Optimistic Concurrency Control (OCC)?</vt:lpstr>
      <vt:lpstr>What Is the Issue of Optimistic Concurrency Control?</vt:lpstr>
      <vt:lpstr>Optimistic Locking Configuration</vt:lpstr>
      <vt:lpstr>Hibernate Caching</vt:lpstr>
      <vt:lpstr>Caching</vt:lpstr>
      <vt:lpstr>Configuring Ehcache</vt:lpstr>
      <vt:lpstr>Caching Strategies</vt:lpstr>
      <vt:lpstr>Caching Strategy: Read-only</vt:lpstr>
      <vt:lpstr>Caching Strategy: Read/Write</vt:lpstr>
      <vt:lpstr>Caching Strategy: Nonstrict Cache</vt:lpstr>
      <vt:lpstr>Caching Strategy: Transactional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Hibernate </dc:title>
  <dc:creator>vinodh</dc:creator>
  <cp:lastModifiedBy>Sugnana G S</cp:lastModifiedBy>
  <cp:revision>459</cp:revision>
  <dcterms:created xsi:type="dcterms:W3CDTF">2015-10-31T07:07:17Z</dcterms:created>
  <dcterms:modified xsi:type="dcterms:W3CDTF">2022-07-27T04:04:15Z</dcterms:modified>
</cp:coreProperties>
</file>